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2/25/2021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32DA-94BD-4535-AFCA-EDD1D3F56F98}"/>
              </a:ext>
            </a:extLst>
          </p:cNvPr>
          <p:cNvSpPr>
            <a:spLocks noGrp="1"/>
          </p:cNvSpPr>
          <p:nvPr>
            <p:ph type="ctrTitle"/>
          </p:nvPr>
        </p:nvSpPr>
        <p:spPr>
          <a:xfrm>
            <a:off x="635000" y="2404534"/>
            <a:ext cx="10629900" cy="1646302"/>
          </a:xfrm>
        </p:spPr>
        <p:txBody>
          <a:bodyPr/>
          <a:lstStyle/>
          <a:p>
            <a:pPr algn="ctr"/>
            <a:r>
              <a:rPr lang="en-GB" b="1" i="1" dirty="0">
                <a:solidFill>
                  <a:schemeClr val="accent2">
                    <a:lumMod val="75000"/>
                  </a:schemeClr>
                </a:solidFill>
              </a:rPr>
              <a:t>Welcome to the </a:t>
            </a:r>
            <a:br>
              <a:rPr lang="en-GB" b="1" i="1" dirty="0">
                <a:solidFill>
                  <a:schemeClr val="accent2">
                    <a:lumMod val="75000"/>
                  </a:schemeClr>
                </a:solidFill>
              </a:rPr>
            </a:br>
            <a:r>
              <a:rPr lang="en-GB" b="1" i="1" dirty="0">
                <a:solidFill>
                  <a:schemeClr val="accent2">
                    <a:lumMod val="75000"/>
                  </a:schemeClr>
                </a:solidFill>
              </a:rPr>
              <a:t>Physical Education Department</a:t>
            </a:r>
          </a:p>
        </p:txBody>
      </p:sp>
      <p:pic>
        <p:nvPicPr>
          <p:cNvPr id="5" name="Picture 4">
            <a:extLst>
              <a:ext uri="{FF2B5EF4-FFF2-40B4-BE49-F238E27FC236}">
                <a16:creationId xmlns:a16="http://schemas.microsoft.com/office/drawing/2014/main" id="{C7EEB074-5AE1-4B80-AB42-561A0E1E2347}"/>
              </a:ext>
            </a:extLst>
          </p:cNvPr>
          <p:cNvPicPr>
            <a:picLocks noChangeAspect="1"/>
          </p:cNvPicPr>
          <p:nvPr/>
        </p:nvPicPr>
        <p:blipFill>
          <a:blip r:embed="rId4"/>
          <a:stretch>
            <a:fillRect/>
          </a:stretch>
        </p:blipFill>
        <p:spPr>
          <a:xfrm>
            <a:off x="10198172" y="158036"/>
            <a:ext cx="1868427" cy="2154343"/>
          </a:xfrm>
          <a:prstGeom prst="rect">
            <a:avLst/>
          </a:prstGeom>
        </p:spPr>
      </p:pic>
      <p:sp>
        <p:nvSpPr>
          <p:cNvPr id="6" name="Rectangle 5">
            <a:extLst>
              <a:ext uri="{FF2B5EF4-FFF2-40B4-BE49-F238E27FC236}">
                <a16:creationId xmlns:a16="http://schemas.microsoft.com/office/drawing/2014/main" id="{B0F344AA-E9CA-4AA3-9DE6-EB4C8B80B235}"/>
              </a:ext>
            </a:extLst>
          </p:cNvPr>
          <p:cNvSpPr/>
          <p:nvPr/>
        </p:nvSpPr>
        <p:spPr>
          <a:xfrm>
            <a:off x="0" y="6211669"/>
            <a:ext cx="6912528" cy="646331"/>
          </a:xfrm>
          <a:prstGeom prst="rect">
            <a:avLst/>
          </a:prstGeom>
        </p:spPr>
        <p:txBody>
          <a:bodyPr wrap="square">
            <a:spAutoFit/>
          </a:bodyPr>
          <a:lstStyle/>
          <a:p>
            <a:r>
              <a:rPr lang="en-GB" b="1" i="1" dirty="0">
                <a:solidFill>
                  <a:schemeClr val="accent2">
                    <a:lumMod val="75000"/>
                  </a:schemeClr>
                </a:solidFill>
                <a:latin typeface="Georgia" panose="02040502050405020303" pitchFamily="18" charset="0"/>
              </a:rPr>
              <a:t>TO INSPIRE AND BE INSPIRED</a:t>
            </a:r>
          </a:p>
          <a:p>
            <a:r>
              <a:rPr lang="en-GB" b="1" i="1" dirty="0">
                <a:solidFill>
                  <a:schemeClr val="accent2">
                    <a:lumMod val="75000"/>
                  </a:schemeClr>
                </a:solidFill>
                <a:latin typeface="Georgia" panose="02040502050405020303" pitchFamily="18" charset="0"/>
              </a:rPr>
              <a:t>RESPECT - LOVE - FAITH - TRUTH - EXCELLENCE</a:t>
            </a:r>
          </a:p>
        </p:txBody>
      </p:sp>
      <p:pic>
        <p:nvPicPr>
          <p:cNvPr id="3" name="Picture 2">
            <a:extLst>
              <a:ext uri="{FF2B5EF4-FFF2-40B4-BE49-F238E27FC236}">
                <a16:creationId xmlns:a16="http://schemas.microsoft.com/office/drawing/2014/main" id="{FB678F7E-5DE4-4832-A077-37654B31D290}"/>
              </a:ext>
            </a:extLst>
          </p:cNvPr>
          <p:cNvPicPr>
            <a:picLocks noChangeAspect="1"/>
          </p:cNvPicPr>
          <p:nvPr/>
        </p:nvPicPr>
        <p:blipFill rotWithShape="1">
          <a:blip r:embed="rId5"/>
          <a:srcRect l="46091" t="41967" r="23147" b="27486"/>
          <a:stretch/>
        </p:blipFill>
        <p:spPr>
          <a:xfrm rot="20451441">
            <a:off x="8471357" y="4521031"/>
            <a:ext cx="3103776" cy="1732850"/>
          </a:xfrm>
          <a:prstGeom prst="rect">
            <a:avLst/>
          </a:prstGeom>
        </p:spPr>
      </p:pic>
      <p:pic>
        <p:nvPicPr>
          <p:cNvPr id="7" name="Picture 6">
            <a:extLst>
              <a:ext uri="{FF2B5EF4-FFF2-40B4-BE49-F238E27FC236}">
                <a16:creationId xmlns:a16="http://schemas.microsoft.com/office/drawing/2014/main" id="{28474E37-C366-483E-AA4E-144D5962C68A}"/>
              </a:ext>
            </a:extLst>
          </p:cNvPr>
          <p:cNvPicPr>
            <a:picLocks noChangeAspect="1"/>
          </p:cNvPicPr>
          <p:nvPr/>
        </p:nvPicPr>
        <p:blipFill rotWithShape="1">
          <a:blip r:embed="rId6"/>
          <a:srcRect l="27826" t="38062" r="57826" b="23208"/>
          <a:stretch/>
        </p:blipFill>
        <p:spPr>
          <a:xfrm rot="21039087">
            <a:off x="1258404" y="267576"/>
            <a:ext cx="1749287" cy="2654828"/>
          </a:xfrm>
          <a:prstGeom prst="rect">
            <a:avLst/>
          </a:prstGeom>
        </p:spPr>
      </p:pic>
      <p:pic>
        <p:nvPicPr>
          <p:cNvPr id="9" name="Picture 8">
            <a:extLst>
              <a:ext uri="{FF2B5EF4-FFF2-40B4-BE49-F238E27FC236}">
                <a16:creationId xmlns:a16="http://schemas.microsoft.com/office/drawing/2014/main" id="{DD5803A2-4DD2-4BC2-9291-DE49D4419F1E}"/>
              </a:ext>
            </a:extLst>
          </p:cNvPr>
          <p:cNvPicPr>
            <a:picLocks noChangeAspect="1"/>
          </p:cNvPicPr>
          <p:nvPr/>
        </p:nvPicPr>
        <p:blipFill rotWithShape="1">
          <a:blip r:embed="rId7"/>
          <a:srcRect l="21952" t="12349" r="45435" b="22113"/>
          <a:stretch/>
        </p:blipFill>
        <p:spPr>
          <a:xfrm rot="1128818">
            <a:off x="7309462" y="370858"/>
            <a:ext cx="1737547" cy="1963155"/>
          </a:xfrm>
          <a:prstGeom prst="rect">
            <a:avLst/>
          </a:prstGeom>
        </p:spPr>
      </p:pic>
      <p:pic>
        <p:nvPicPr>
          <p:cNvPr id="11" name="Picture 10">
            <a:extLst>
              <a:ext uri="{FF2B5EF4-FFF2-40B4-BE49-F238E27FC236}">
                <a16:creationId xmlns:a16="http://schemas.microsoft.com/office/drawing/2014/main" id="{7CC2D931-D37D-4917-9D6E-A9BA9A2ADA46}"/>
              </a:ext>
            </a:extLst>
          </p:cNvPr>
          <p:cNvPicPr>
            <a:picLocks noChangeAspect="1"/>
          </p:cNvPicPr>
          <p:nvPr/>
        </p:nvPicPr>
        <p:blipFill rotWithShape="1">
          <a:blip r:embed="rId8"/>
          <a:srcRect l="59022" t="18571" r="12420" b="50000"/>
          <a:stretch/>
        </p:blipFill>
        <p:spPr>
          <a:xfrm>
            <a:off x="1089581" y="4142991"/>
            <a:ext cx="2829371" cy="1750690"/>
          </a:xfrm>
          <a:prstGeom prst="rect">
            <a:avLst/>
          </a:prstGeom>
        </p:spPr>
      </p:pic>
      <p:pic>
        <p:nvPicPr>
          <p:cNvPr id="13" name="Picture 12">
            <a:extLst>
              <a:ext uri="{FF2B5EF4-FFF2-40B4-BE49-F238E27FC236}">
                <a16:creationId xmlns:a16="http://schemas.microsoft.com/office/drawing/2014/main" id="{2CCBBA9F-97D1-4BA0-AD46-07DBE2F324C6}"/>
              </a:ext>
            </a:extLst>
          </p:cNvPr>
          <p:cNvPicPr>
            <a:picLocks noChangeAspect="1"/>
          </p:cNvPicPr>
          <p:nvPr/>
        </p:nvPicPr>
        <p:blipFill rotWithShape="1">
          <a:blip r:embed="rId9"/>
          <a:srcRect l="57736" t="22962" r="17718" b="48101"/>
          <a:stretch/>
        </p:blipFill>
        <p:spPr>
          <a:xfrm>
            <a:off x="3328721" y="282083"/>
            <a:ext cx="2992568" cy="1983498"/>
          </a:xfrm>
          <a:prstGeom prst="rect">
            <a:avLst/>
          </a:prstGeom>
        </p:spPr>
      </p:pic>
      <p:pic>
        <p:nvPicPr>
          <p:cNvPr id="15" name="Picture 14">
            <a:extLst>
              <a:ext uri="{FF2B5EF4-FFF2-40B4-BE49-F238E27FC236}">
                <a16:creationId xmlns:a16="http://schemas.microsoft.com/office/drawing/2014/main" id="{028A5E11-6CCD-4858-8CE1-0D9A7764CCB2}"/>
              </a:ext>
            </a:extLst>
          </p:cNvPr>
          <p:cNvPicPr>
            <a:picLocks noChangeAspect="1"/>
          </p:cNvPicPr>
          <p:nvPr/>
        </p:nvPicPr>
        <p:blipFill rotWithShape="1">
          <a:blip r:embed="rId10"/>
          <a:srcRect l="1957" t="31296" r="82826" b="46085"/>
          <a:stretch/>
        </p:blipFill>
        <p:spPr>
          <a:xfrm rot="636394">
            <a:off x="5097416" y="4289569"/>
            <a:ext cx="2402884" cy="2008123"/>
          </a:xfrm>
          <a:prstGeom prst="rect">
            <a:avLst/>
          </a:prstGeom>
        </p:spPr>
      </p:pic>
      <p:pic>
        <p:nvPicPr>
          <p:cNvPr id="19" name="Welcome">
            <a:hlinkClick r:id="" action="ppaction://media"/>
            <a:extLst>
              <a:ext uri="{FF2B5EF4-FFF2-40B4-BE49-F238E27FC236}">
                <a16:creationId xmlns:a16="http://schemas.microsoft.com/office/drawing/2014/main" id="{D3EA2625-570D-4BFA-982C-299DF8BBD40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8321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58BF-AE18-42A4-B243-8205A0539EC8}"/>
              </a:ext>
            </a:extLst>
          </p:cNvPr>
          <p:cNvSpPr>
            <a:spLocks noGrp="1"/>
          </p:cNvSpPr>
          <p:nvPr>
            <p:ph type="title"/>
          </p:nvPr>
        </p:nvSpPr>
        <p:spPr>
          <a:xfrm>
            <a:off x="677334" y="357313"/>
            <a:ext cx="8596668" cy="1320800"/>
          </a:xfrm>
        </p:spPr>
        <p:txBody>
          <a:bodyPr/>
          <a:lstStyle/>
          <a:p>
            <a:r>
              <a:rPr lang="en-GB" b="1" dirty="0">
                <a:solidFill>
                  <a:schemeClr val="accent2">
                    <a:lumMod val="75000"/>
                  </a:schemeClr>
                </a:solidFill>
                <a:latin typeface="Georgia" panose="02040502050405020303" pitchFamily="18" charset="0"/>
              </a:rPr>
              <a:t>Meet your teacher..</a:t>
            </a:r>
            <a:br>
              <a:rPr lang="en-GB" b="1" dirty="0">
                <a:solidFill>
                  <a:schemeClr val="accent2">
                    <a:lumMod val="75000"/>
                  </a:schemeClr>
                </a:solidFill>
                <a:latin typeface="Georgia" panose="02040502050405020303" pitchFamily="18" charset="0"/>
              </a:rPr>
            </a:br>
            <a:r>
              <a:rPr lang="en-GB" b="1" dirty="0">
                <a:solidFill>
                  <a:schemeClr val="accent2">
                    <a:lumMod val="75000"/>
                  </a:schemeClr>
                </a:solidFill>
                <a:latin typeface="Georgia" panose="02040502050405020303" pitchFamily="18" charset="0"/>
              </a:rPr>
              <a:t>Mr Brearley</a:t>
            </a:r>
          </a:p>
        </p:txBody>
      </p:sp>
      <p:pic>
        <p:nvPicPr>
          <p:cNvPr id="4" name="Picture 3">
            <a:extLst>
              <a:ext uri="{FF2B5EF4-FFF2-40B4-BE49-F238E27FC236}">
                <a16:creationId xmlns:a16="http://schemas.microsoft.com/office/drawing/2014/main" id="{9E2D5E07-FC85-4F32-8016-B72F69AB27A2}"/>
              </a:ext>
            </a:extLst>
          </p:cNvPr>
          <p:cNvPicPr>
            <a:picLocks noChangeAspect="1"/>
          </p:cNvPicPr>
          <p:nvPr/>
        </p:nvPicPr>
        <p:blipFill>
          <a:blip r:embed="rId4"/>
          <a:stretch>
            <a:fillRect/>
          </a:stretch>
        </p:blipFill>
        <p:spPr>
          <a:xfrm>
            <a:off x="10198172" y="158036"/>
            <a:ext cx="1868427" cy="2154343"/>
          </a:xfrm>
          <a:prstGeom prst="rect">
            <a:avLst/>
          </a:prstGeom>
        </p:spPr>
      </p:pic>
      <p:sp>
        <p:nvSpPr>
          <p:cNvPr id="5" name="Rectangle 4">
            <a:extLst>
              <a:ext uri="{FF2B5EF4-FFF2-40B4-BE49-F238E27FC236}">
                <a16:creationId xmlns:a16="http://schemas.microsoft.com/office/drawing/2014/main" id="{94B63535-535A-47C2-A551-554524E7203E}"/>
              </a:ext>
            </a:extLst>
          </p:cNvPr>
          <p:cNvSpPr/>
          <p:nvPr/>
        </p:nvSpPr>
        <p:spPr>
          <a:xfrm rot="10800000" flipV="1">
            <a:off x="0" y="6128266"/>
            <a:ext cx="8596668" cy="646331"/>
          </a:xfrm>
          <a:prstGeom prst="rect">
            <a:avLst/>
          </a:prstGeom>
        </p:spPr>
        <p:txBody>
          <a:bodyPr wrap="square">
            <a:spAutoFit/>
          </a:bodyPr>
          <a:lstStyle/>
          <a:p>
            <a:r>
              <a:rPr lang="en-GB" b="1" i="1" dirty="0">
                <a:solidFill>
                  <a:schemeClr val="accent2">
                    <a:lumMod val="75000"/>
                  </a:schemeClr>
                </a:solidFill>
                <a:latin typeface="Georgia" panose="02040502050405020303" pitchFamily="18" charset="0"/>
              </a:rPr>
              <a:t>TO INSPIRE AND BE INSPIRED</a:t>
            </a:r>
          </a:p>
          <a:p>
            <a:r>
              <a:rPr lang="en-GB" b="1" i="1" dirty="0">
                <a:solidFill>
                  <a:schemeClr val="accent2">
                    <a:lumMod val="75000"/>
                  </a:schemeClr>
                </a:solidFill>
                <a:latin typeface="Georgia" panose="02040502050405020303" pitchFamily="18" charset="0"/>
              </a:rPr>
              <a:t>RESPECT - LOVE - FAITH - TRUTH - EXCELLENCE</a:t>
            </a:r>
          </a:p>
        </p:txBody>
      </p:sp>
      <p:sp>
        <p:nvSpPr>
          <p:cNvPr id="6" name="Rectangle 5">
            <a:extLst>
              <a:ext uri="{FF2B5EF4-FFF2-40B4-BE49-F238E27FC236}">
                <a16:creationId xmlns:a16="http://schemas.microsoft.com/office/drawing/2014/main" id="{3205AAE3-E890-4650-92F2-2076505E84DC}"/>
              </a:ext>
            </a:extLst>
          </p:cNvPr>
          <p:cNvSpPr/>
          <p:nvPr/>
        </p:nvSpPr>
        <p:spPr>
          <a:xfrm>
            <a:off x="2880167" y="1739118"/>
            <a:ext cx="7318005" cy="4463722"/>
          </a:xfrm>
          <a:prstGeom prst="rect">
            <a:avLst/>
          </a:prstGeom>
        </p:spPr>
        <p:txBody>
          <a:bodyPr wrap="square">
            <a:spAutoFit/>
          </a:bodyPr>
          <a:lstStyle/>
          <a:p>
            <a:pPr>
              <a:lnSpc>
                <a:spcPct val="115000"/>
              </a:lnSpc>
              <a:spcAft>
                <a:spcPts val="1000"/>
              </a:spcAft>
            </a:pPr>
            <a:r>
              <a:rPr lang="en-GB" i="1" dirty="0">
                <a:latin typeface="Georgia" panose="02040502050405020303" pitchFamily="18" charset="0"/>
                <a:ea typeface="Calibri" panose="020F0502020204030204" pitchFamily="34" charset="0"/>
                <a:cs typeface="Times New Roman" panose="02020603050405020304" pitchFamily="18" charset="0"/>
              </a:rPr>
              <a:t>For my qualifications I moved around Universities to gain experience, tied in with my sporting commitments and various teams that I played for – BA Hons at University of Wolverhampton, PGCE at Bangor and my MSc at Glyndwr.  Balancing my education and love of sport was very important.</a:t>
            </a:r>
          </a:p>
          <a:p>
            <a:pPr>
              <a:lnSpc>
                <a:spcPct val="115000"/>
              </a:lnSpc>
              <a:spcAft>
                <a:spcPts val="1000"/>
              </a:spcAft>
            </a:pPr>
            <a:r>
              <a:rPr lang="en-GB" i="1" dirty="0">
                <a:latin typeface="Georgia" panose="02040502050405020303" pitchFamily="18" charset="0"/>
                <a:ea typeface="Calibri" panose="020F0502020204030204" pitchFamily="34" charset="0"/>
                <a:cs typeface="Times New Roman" panose="02020603050405020304" pitchFamily="18" charset="0"/>
              </a:rPr>
              <a:t>I have taught for over 20 years, actually beginning my career locally at Denbigh High School and have been fortunate enough to celebrate some of the sporting successes of peers and former pupils, namely Michael Owen a former team mate and pupils Harry Wilson and Neil Taylor (all professional footballers).</a:t>
            </a:r>
          </a:p>
          <a:p>
            <a:pPr>
              <a:lnSpc>
                <a:spcPct val="115000"/>
              </a:lnSpc>
              <a:spcAft>
                <a:spcPts val="1000"/>
              </a:spcAft>
            </a:pPr>
            <a:r>
              <a:rPr lang="en-GB" i="1" dirty="0">
                <a:latin typeface="Georgia" panose="02040502050405020303" pitchFamily="18" charset="0"/>
                <a:ea typeface="Calibri" panose="020F0502020204030204" pitchFamily="34" charset="0"/>
                <a:cs typeface="Times New Roman" panose="02020603050405020304" pitchFamily="18" charset="0"/>
              </a:rPr>
              <a:t>Understanding that sport can offer so many options is key and I look forward to the challenge of teaching, nurturing and celebrating future sporting successes. </a:t>
            </a:r>
            <a:endParaRPr lang="en-GB" sz="1200" dirty="0">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E42108F-45CC-44C9-9DE6-3D7ECBE22739}"/>
              </a:ext>
            </a:extLst>
          </p:cNvPr>
          <p:cNvPicPr>
            <a:picLocks noChangeAspect="1"/>
          </p:cNvPicPr>
          <p:nvPr/>
        </p:nvPicPr>
        <p:blipFill rotWithShape="1">
          <a:blip r:embed="rId5"/>
          <a:srcRect l="32065" t="14668" r="61304" b="66290"/>
          <a:stretch/>
        </p:blipFill>
        <p:spPr>
          <a:xfrm>
            <a:off x="812956" y="1617619"/>
            <a:ext cx="1519427" cy="2196496"/>
          </a:xfrm>
          <a:prstGeom prst="rect">
            <a:avLst/>
          </a:prstGeom>
        </p:spPr>
      </p:pic>
      <p:pic>
        <p:nvPicPr>
          <p:cNvPr id="10" name="Mr Brearler">
            <a:hlinkClick r:id="" action="ppaction://media"/>
            <a:extLst>
              <a:ext uri="{FF2B5EF4-FFF2-40B4-BE49-F238E27FC236}">
                <a16:creationId xmlns:a16="http://schemas.microsoft.com/office/drawing/2014/main" id="{7573DAF3-AFC5-40F1-89FC-337836F271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2621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AF1B-8C76-4F2B-B1FF-5C5FF4C0C1FF}"/>
              </a:ext>
            </a:extLst>
          </p:cNvPr>
          <p:cNvSpPr>
            <a:spLocks noGrp="1"/>
          </p:cNvSpPr>
          <p:nvPr>
            <p:ph type="title"/>
          </p:nvPr>
        </p:nvSpPr>
        <p:spPr>
          <a:xfrm>
            <a:off x="677334" y="167333"/>
            <a:ext cx="9049762" cy="1320800"/>
          </a:xfrm>
        </p:spPr>
        <p:txBody>
          <a:bodyPr/>
          <a:lstStyle/>
          <a:p>
            <a:r>
              <a:rPr lang="en-GB" b="1" dirty="0">
                <a:solidFill>
                  <a:schemeClr val="accent2">
                    <a:lumMod val="75000"/>
                  </a:schemeClr>
                </a:solidFill>
              </a:rPr>
              <a:t>Who should study BTEC Sport Level 3 Diploma?</a:t>
            </a:r>
          </a:p>
        </p:txBody>
      </p:sp>
      <p:sp>
        <p:nvSpPr>
          <p:cNvPr id="3" name="Content Placeholder 2">
            <a:extLst>
              <a:ext uri="{FF2B5EF4-FFF2-40B4-BE49-F238E27FC236}">
                <a16:creationId xmlns:a16="http://schemas.microsoft.com/office/drawing/2014/main" id="{D8069E7E-D489-4C75-A354-06357570CB54}"/>
              </a:ext>
            </a:extLst>
          </p:cNvPr>
          <p:cNvSpPr>
            <a:spLocks noGrp="1"/>
          </p:cNvSpPr>
          <p:nvPr>
            <p:ph idx="1"/>
          </p:nvPr>
        </p:nvSpPr>
        <p:spPr>
          <a:xfrm>
            <a:off x="677334" y="1412508"/>
            <a:ext cx="8596668" cy="4726651"/>
          </a:xfrm>
        </p:spPr>
        <p:txBody>
          <a:bodyPr>
            <a:normAutofit lnSpcReduction="10000"/>
          </a:bodyPr>
          <a:lstStyle/>
          <a:p>
            <a:r>
              <a:rPr lang="en-GB" sz="2400" dirty="0">
                <a:solidFill>
                  <a:schemeClr val="tx1"/>
                </a:solidFill>
                <a:latin typeface="Georgia" panose="02040502050405020303" pitchFamily="18" charset="0"/>
              </a:rPr>
              <a:t>To study the BTEC Sport at Diploma level you need to have an interest in sport and an understanding that the subject is very diversified.</a:t>
            </a:r>
          </a:p>
          <a:p>
            <a:r>
              <a:rPr lang="en-GB" sz="2400" dirty="0">
                <a:solidFill>
                  <a:schemeClr val="tx1"/>
                </a:solidFill>
                <a:latin typeface="Georgia" panose="02040502050405020303" pitchFamily="18" charset="0"/>
              </a:rPr>
              <a:t>This is an extra curricular option so there may be the need to study outside the normal school hours.  However I do work with students to help this process.</a:t>
            </a:r>
          </a:p>
          <a:p>
            <a:r>
              <a:rPr lang="en-GB" sz="2400" dirty="0">
                <a:solidFill>
                  <a:schemeClr val="tx1"/>
                </a:solidFill>
                <a:latin typeface="Georgia" panose="02040502050405020303" pitchFamily="18" charset="0"/>
              </a:rPr>
              <a:t>The BTEC Sport delves deeper into sporting practices and recognises the importance of linking practical and theory together for success.</a:t>
            </a:r>
          </a:p>
          <a:p>
            <a:r>
              <a:rPr lang="en-GB" sz="2400" dirty="0">
                <a:solidFill>
                  <a:schemeClr val="tx1"/>
                </a:solidFill>
                <a:latin typeface="Georgia" panose="02040502050405020303" pitchFamily="18" charset="0"/>
              </a:rPr>
              <a:t>This course allows for recognition of a vocational pathway but also presents the opportunity to further your studies in Sport at University.</a:t>
            </a:r>
            <a:endParaRPr lang="en-GB" dirty="0"/>
          </a:p>
          <a:p>
            <a:endParaRPr lang="en-GB" dirty="0"/>
          </a:p>
        </p:txBody>
      </p:sp>
      <p:pic>
        <p:nvPicPr>
          <p:cNvPr id="4" name="Picture 3">
            <a:extLst>
              <a:ext uri="{FF2B5EF4-FFF2-40B4-BE49-F238E27FC236}">
                <a16:creationId xmlns:a16="http://schemas.microsoft.com/office/drawing/2014/main" id="{A8278DB1-5B87-4DF3-BA52-E905C559DB92}"/>
              </a:ext>
            </a:extLst>
          </p:cNvPr>
          <p:cNvPicPr>
            <a:picLocks noChangeAspect="1"/>
          </p:cNvPicPr>
          <p:nvPr/>
        </p:nvPicPr>
        <p:blipFill>
          <a:blip r:embed="rId4"/>
          <a:stretch>
            <a:fillRect/>
          </a:stretch>
        </p:blipFill>
        <p:spPr>
          <a:xfrm>
            <a:off x="10198172" y="158036"/>
            <a:ext cx="1868427" cy="2154343"/>
          </a:xfrm>
          <a:prstGeom prst="rect">
            <a:avLst/>
          </a:prstGeom>
        </p:spPr>
      </p:pic>
      <p:sp>
        <p:nvSpPr>
          <p:cNvPr id="5" name="Rectangle 4">
            <a:extLst>
              <a:ext uri="{FF2B5EF4-FFF2-40B4-BE49-F238E27FC236}">
                <a16:creationId xmlns:a16="http://schemas.microsoft.com/office/drawing/2014/main" id="{1347C938-A4F4-49E6-8679-76B4EA4D562C}"/>
              </a:ext>
            </a:extLst>
          </p:cNvPr>
          <p:cNvSpPr/>
          <p:nvPr/>
        </p:nvSpPr>
        <p:spPr>
          <a:xfrm>
            <a:off x="142874" y="6139160"/>
            <a:ext cx="6715125" cy="646331"/>
          </a:xfrm>
          <a:prstGeom prst="rect">
            <a:avLst/>
          </a:prstGeom>
        </p:spPr>
        <p:txBody>
          <a:bodyPr wrap="square">
            <a:spAutoFit/>
          </a:bodyPr>
          <a:lstStyle/>
          <a:p>
            <a:r>
              <a:rPr lang="en-GB" b="1" i="1" dirty="0">
                <a:solidFill>
                  <a:schemeClr val="accent2">
                    <a:lumMod val="75000"/>
                  </a:schemeClr>
                </a:solidFill>
                <a:latin typeface="Georgia" panose="02040502050405020303" pitchFamily="18" charset="0"/>
              </a:rPr>
              <a:t>TO INSPIRE AND BE INSPIRED</a:t>
            </a:r>
          </a:p>
          <a:p>
            <a:r>
              <a:rPr lang="en-GB" b="1" i="1" dirty="0">
                <a:solidFill>
                  <a:schemeClr val="accent2">
                    <a:lumMod val="75000"/>
                  </a:schemeClr>
                </a:solidFill>
                <a:latin typeface="Georgia" panose="02040502050405020303" pitchFamily="18" charset="0"/>
              </a:rPr>
              <a:t>RESPECT - LOVE - FAITH - TRUTH - EXCELLENCE</a:t>
            </a:r>
          </a:p>
        </p:txBody>
      </p:sp>
      <p:pic>
        <p:nvPicPr>
          <p:cNvPr id="7" name="Who">
            <a:hlinkClick r:id="" action="ppaction://media"/>
            <a:extLst>
              <a:ext uri="{FF2B5EF4-FFF2-40B4-BE49-F238E27FC236}">
                <a16:creationId xmlns:a16="http://schemas.microsoft.com/office/drawing/2014/main" id="{FD1E54B3-4054-4EA1-88A8-813B946BA1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5566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B988-D575-422D-A0E1-27C9FC34DA3E}"/>
              </a:ext>
            </a:extLst>
          </p:cNvPr>
          <p:cNvSpPr>
            <a:spLocks noGrp="1"/>
          </p:cNvSpPr>
          <p:nvPr>
            <p:ph type="title"/>
          </p:nvPr>
        </p:nvSpPr>
        <p:spPr>
          <a:xfrm>
            <a:off x="677333" y="44450"/>
            <a:ext cx="9877424" cy="1320800"/>
          </a:xfrm>
        </p:spPr>
        <p:txBody>
          <a:bodyPr/>
          <a:lstStyle/>
          <a:p>
            <a:r>
              <a:rPr lang="en-GB" dirty="0">
                <a:solidFill>
                  <a:schemeClr val="accent2">
                    <a:lumMod val="75000"/>
                  </a:schemeClr>
                </a:solidFill>
              </a:rPr>
              <a:t>How is the BTEC Sport Diploma Level 3</a:t>
            </a:r>
            <a:br>
              <a:rPr lang="en-GB" dirty="0">
                <a:solidFill>
                  <a:schemeClr val="accent2">
                    <a:lumMod val="75000"/>
                  </a:schemeClr>
                </a:solidFill>
              </a:rPr>
            </a:br>
            <a:r>
              <a:rPr lang="en-GB" dirty="0">
                <a:solidFill>
                  <a:schemeClr val="accent2">
                    <a:lumMod val="75000"/>
                  </a:schemeClr>
                </a:solidFill>
              </a:rPr>
              <a:t>Course Assessed?</a:t>
            </a:r>
          </a:p>
        </p:txBody>
      </p:sp>
      <p:sp>
        <p:nvSpPr>
          <p:cNvPr id="3" name="Content Placeholder 2">
            <a:extLst>
              <a:ext uri="{FF2B5EF4-FFF2-40B4-BE49-F238E27FC236}">
                <a16:creationId xmlns:a16="http://schemas.microsoft.com/office/drawing/2014/main" id="{6D874090-FF15-4D03-8BD2-76FA018EE615}"/>
              </a:ext>
            </a:extLst>
          </p:cNvPr>
          <p:cNvSpPr>
            <a:spLocks noGrp="1"/>
          </p:cNvSpPr>
          <p:nvPr>
            <p:ph idx="1"/>
          </p:nvPr>
        </p:nvSpPr>
        <p:spPr>
          <a:xfrm>
            <a:off x="677333" y="1317625"/>
            <a:ext cx="10038292" cy="4930775"/>
          </a:xfrm>
        </p:spPr>
        <p:txBody>
          <a:bodyPr>
            <a:noAutofit/>
          </a:bodyPr>
          <a:lstStyle/>
          <a:p>
            <a:r>
              <a:rPr lang="en-GB" sz="1400" dirty="0"/>
              <a:t> The Diploma course is the equivalent to </a:t>
            </a:r>
            <a:r>
              <a:rPr lang="en-GB" sz="1400" b="1" u="sng" dirty="0"/>
              <a:t>TWO</a:t>
            </a:r>
            <a:r>
              <a:rPr lang="en-GB" sz="1400" dirty="0"/>
              <a:t> A level grades.  </a:t>
            </a:r>
          </a:p>
          <a:p>
            <a:r>
              <a:rPr lang="en-GB" sz="1400" dirty="0"/>
              <a:t>There are 9 modules that need completing.  Some of Internally Assessed and some Externally resulting in some examinations, case studies and general tasks for coursework.</a:t>
            </a:r>
          </a:p>
          <a:p>
            <a:r>
              <a:rPr lang="en-GB" sz="1400" b="1" dirty="0"/>
              <a:t>LAYOUT OF THE COURSE</a:t>
            </a:r>
          </a:p>
          <a:p>
            <a:r>
              <a:rPr lang="en-GB" sz="1400" i="1" u="sng" dirty="0">
                <a:solidFill>
                  <a:srgbClr val="00B050"/>
                </a:solidFill>
              </a:rPr>
              <a:t>Year 12</a:t>
            </a:r>
          </a:p>
          <a:p>
            <a:r>
              <a:rPr lang="en-GB" sz="1400" dirty="0"/>
              <a:t>Unit 1 – Anatomy and Physiology</a:t>
            </a:r>
          </a:p>
          <a:p>
            <a:r>
              <a:rPr lang="en-GB" sz="1400" dirty="0"/>
              <a:t>Unit 2 – Fitness Training and Programming, for Health, Sport and Well Being</a:t>
            </a:r>
          </a:p>
          <a:p>
            <a:r>
              <a:rPr lang="en-GB" sz="1400" dirty="0"/>
              <a:t>Unit 3 – Professional Developments in the Sports Industry</a:t>
            </a:r>
          </a:p>
          <a:p>
            <a:r>
              <a:rPr lang="en-GB" sz="1400" dirty="0"/>
              <a:t>Unit 4 – Sports Leadership</a:t>
            </a:r>
          </a:p>
          <a:p>
            <a:r>
              <a:rPr lang="en-GB" sz="1400" i="1" u="sng" dirty="0">
                <a:solidFill>
                  <a:srgbClr val="00B050"/>
                </a:solidFill>
              </a:rPr>
              <a:t>Year 13</a:t>
            </a:r>
          </a:p>
          <a:p>
            <a:r>
              <a:rPr lang="en-GB" sz="1400" dirty="0"/>
              <a:t>Unit 6 – Sports Psychology</a:t>
            </a:r>
          </a:p>
          <a:p>
            <a:r>
              <a:rPr lang="en-GB" sz="1400" dirty="0"/>
              <a:t>Unit 8 – Coaching for Performance</a:t>
            </a:r>
          </a:p>
          <a:p>
            <a:r>
              <a:rPr lang="en-GB" sz="1400" dirty="0"/>
              <a:t>Unit 9 – Research Methods in Sport</a:t>
            </a:r>
          </a:p>
          <a:p>
            <a:r>
              <a:rPr lang="en-GB" sz="1400" dirty="0"/>
              <a:t>Unit 22 – Investigating Business in Sport and the Active Leisure Industry</a:t>
            </a:r>
          </a:p>
          <a:p>
            <a:r>
              <a:rPr lang="en-GB" sz="1400" dirty="0"/>
              <a:t>Unit 23 – Skill Acquisition in Sport</a:t>
            </a:r>
            <a:endParaRPr lang="en-GB" dirty="0"/>
          </a:p>
        </p:txBody>
      </p:sp>
      <p:sp>
        <p:nvSpPr>
          <p:cNvPr id="4" name="Rectangle 3">
            <a:extLst>
              <a:ext uri="{FF2B5EF4-FFF2-40B4-BE49-F238E27FC236}">
                <a16:creationId xmlns:a16="http://schemas.microsoft.com/office/drawing/2014/main" id="{CCA233D1-7FD2-462E-960E-79370D37076F}"/>
              </a:ext>
            </a:extLst>
          </p:cNvPr>
          <p:cNvSpPr/>
          <p:nvPr/>
        </p:nvSpPr>
        <p:spPr>
          <a:xfrm>
            <a:off x="76199" y="6248400"/>
            <a:ext cx="6677025" cy="646331"/>
          </a:xfrm>
          <a:prstGeom prst="rect">
            <a:avLst/>
          </a:prstGeom>
        </p:spPr>
        <p:txBody>
          <a:bodyPr wrap="square">
            <a:spAutoFit/>
          </a:bodyPr>
          <a:lstStyle/>
          <a:p>
            <a:r>
              <a:rPr lang="en-GB" b="1" i="1" dirty="0">
                <a:solidFill>
                  <a:schemeClr val="accent2">
                    <a:lumMod val="75000"/>
                  </a:schemeClr>
                </a:solidFill>
                <a:latin typeface="Georgia" panose="02040502050405020303" pitchFamily="18" charset="0"/>
              </a:rPr>
              <a:t>TO INSPIRE AND BE INSPIRED</a:t>
            </a:r>
          </a:p>
          <a:p>
            <a:r>
              <a:rPr lang="en-GB" b="1" i="1" dirty="0">
                <a:solidFill>
                  <a:schemeClr val="accent2">
                    <a:lumMod val="75000"/>
                  </a:schemeClr>
                </a:solidFill>
                <a:latin typeface="Georgia" panose="02040502050405020303" pitchFamily="18" charset="0"/>
              </a:rPr>
              <a:t>RESPECT - LOVE - FAITH - TRUTH - EXCELLENCE</a:t>
            </a:r>
          </a:p>
        </p:txBody>
      </p:sp>
      <p:pic>
        <p:nvPicPr>
          <p:cNvPr id="7" name="Breakdown">
            <a:hlinkClick r:id="" action="ppaction://media"/>
            <a:extLst>
              <a:ext uri="{FF2B5EF4-FFF2-40B4-BE49-F238E27FC236}">
                <a16:creationId xmlns:a16="http://schemas.microsoft.com/office/drawing/2014/main" id="{5CA0BBEA-DA85-4B1D-B076-FECD9C5051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0622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268-1DD4-4819-B1A3-971315F70DED}"/>
              </a:ext>
            </a:extLst>
          </p:cNvPr>
          <p:cNvSpPr>
            <a:spLocks noGrp="1"/>
          </p:cNvSpPr>
          <p:nvPr>
            <p:ph type="title"/>
          </p:nvPr>
        </p:nvSpPr>
        <p:spPr/>
        <p:txBody>
          <a:bodyPr/>
          <a:lstStyle/>
          <a:p>
            <a:r>
              <a:rPr lang="en-GB" dirty="0">
                <a:solidFill>
                  <a:schemeClr val="accent2">
                    <a:lumMod val="75000"/>
                  </a:schemeClr>
                </a:solidFill>
              </a:rPr>
              <a:t>Practical</a:t>
            </a:r>
          </a:p>
        </p:txBody>
      </p:sp>
      <p:sp>
        <p:nvSpPr>
          <p:cNvPr id="3" name="Content Placeholder 2">
            <a:extLst>
              <a:ext uri="{FF2B5EF4-FFF2-40B4-BE49-F238E27FC236}">
                <a16:creationId xmlns:a16="http://schemas.microsoft.com/office/drawing/2014/main" id="{1AE53558-BCF9-4F16-9B81-281DF67544F5}"/>
              </a:ext>
            </a:extLst>
          </p:cNvPr>
          <p:cNvSpPr>
            <a:spLocks noGrp="1"/>
          </p:cNvSpPr>
          <p:nvPr>
            <p:ph idx="1"/>
          </p:nvPr>
        </p:nvSpPr>
        <p:spPr>
          <a:xfrm>
            <a:off x="677334" y="1488613"/>
            <a:ext cx="8596668" cy="3880773"/>
          </a:xfrm>
        </p:spPr>
        <p:txBody>
          <a:bodyPr/>
          <a:lstStyle/>
          <a:p>
            <a:r>
              <a:rPr lang="en-GB" dirty="0"/>
              <a:t>Linking theory to practical is important as it helps with learning and understanding.  This course provides a broad spectrum of sporting issues which will allow practical elements to be covered in the course.</a:t>
            </a:r>
          </a:p>
          <a:p>
            <a:r>
              <a:rPr lang="en-GB" dirty="0"/>
              <a:t>Opportunities to look into the developments of sport and visits to establishments to further enhance learning potential.</a:t>
            </a:r>
          </a:p>
        </p:txBody>
      </p:sp>
      <p:pic>
        <p:nvPicPr>
          <p:cNvPr id="4" name="Practical">
            <a:hlinkClick r:id="" action="ppaction://media"/>
            <a:extLst>
              <a:ext uri="{FF2B5EF4-FFF2-40B4-BE49-F238E27FC236}">
                <a16:creationId xmlns:a16="http://schemas.microsoft.com/office/drawing/2014/main" id="{130E061C-7C65-422C-8DDD-5F01C3FA7A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7095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150</TotalTime>
  <Words>500</Words>
  <Application>Microsoft Office PowerPoint</Application>
  <PresentationFormat>Widescreen</PresentationFormat>
  <Paragraphs>36</Paragraphs>
  <Slides>5</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Georgia</vt:lpstr>
      <vt:lpstr>Times New Roman</vt:lpstr>
      <vt:lpstr>Trebuchet MS</vt:lpstr>
      <vt:lpstr>Wingdings 3</vt:lpstr>
      <vt:lpstr>Facet</vt:lpstr>
      <vt:lpstr>Welcome to the  Physical Education Department</vt:lpstr>
      <vt:lpstr>Meet your teacher.. Mr Brearley</vt:lpstr>
      <vt:lpstr>Who should study BTEC Sport Level 3 Diploma?</vt:lpstr>
      <vt:lpstr>How is the BTEC Sport Diploma Level 3 Course Assessed?</vt:lpstr>
      <vt:lpstr>Practical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Chemistry Department</dc:title>
  <dc:creator>P Humberstone (St Brigids School)</dc:creator>
  <cp:lastModifiedBy>Home User</cp:lastModifiedBy>
  <cp:revision>17</cp:revision>
  <dcterms:created xsi:type="dcterms:W3CDTF">2021-01-28T11:27:20Z</dcterms:created>
  <dcterms:modified xsi:type="dcterms:W3CDTF">2021-02-25T18:52:52Z</dcterms:modified>
</cp:coreProperties>
</file>