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EB859A-4355-5B71-8B7C-C06957255FD7}" v="22" dt="2021-02-11T09:17:31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907">
            <a:off x="466145" y="4402104"/>
            <a:ext cx="2979420" cy="1986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0532DA-94BD-4535-AFCA-EDD1D3F56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2404534"/>
            <a:ext cx="10629900" cy="1646302"/>
          </a:xfrm>
        </p:spPr>
        <p:txBody>
          <a:bodyPr/>
          <a:lstStyle/>
          <a:p>
            <a:pPr algn="ctr"/>
            <a:r>
              <a:rPr lang="en-GB" b="1" i="1" dirty="0">
                <a:solidFill>
                  <a:schemeClr val="accent2">
                    <a:lumMod val="75000"/>
                  </a:schemeClr>
                </a:solidFill>
              </a:rPr>
              <a:t>Welcome to the </a:t>
            </a:r>
            <a:br>
              <a:rPr lang="en-GB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b="1" i="1" dirty="0">
                <a:solidFill>
                  <a:schemeClr val="accent2">
                    <a:lumMod val="75000"/>
                  </a:schemeClr>
                </a:solidFill>
              </a:rPr>
              <a:t>Drama Department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EB074-5AE1-4B80-AB42-561A0E1E2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172" y="158036"/>
            <a:ext cx="1868427" cy="21543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F344AA-E9CA-4AA3-9DE6-EB4C8B80B235}"/>
              </a:ext>
            </a:extLst>
          </p:cNvPr>
          <p:cNvSpPr/>
          <p:nvPr/>
        </p:nvSpPr>
        <p:spPr>
          <a:xfrm>
            <a:off x="0" y="6211669"/>
            <a:ext cx="691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TO INSPIRE AND BE INSPIRED</a:t>
            </a:r>
          </a:p>
          <a:p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RESPECT - LOVE - FAITH - TRUTH - EXCELLENCE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562">
            <a:off x="6769267" y="4122480"/>
            <a:ext cx="2987451" cy="168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710" y="4031789"/>
            <a:ext cx="2162175" cy="2114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b="48688"/>
          <a:stretch/>
        </p:blipFill>
        <p:spPr>
          <a:xfrm>
            <a:off x="2355100" y="-52266"/>
            <a:ext cx="5732941" cy="22062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0" y="158036"/>
            <a:ext cx="1211588" cy="154323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1417" y="2618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58BF-AE18-42A4-B243-8205A053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Meet your teacher..</a:t>
            </a:r>
            <a:br>
              <a:rPr lang="en-GB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Adam </a:t>
            </a:r>
            <a:r>
              <a:rPr lang="en-GB" b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Tranmer</a:t>
            </a:r>
            <a:endParaRPr lang="en-GB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D5E07-FC85-4F32-8016-B72F69AB2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172" y="158036"/>
            <a:ext cx="1868427" cy="21543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B63535-535A-47C2-A551-554524E7203E}"/>
              </a:ext>
            </a:extLst>
          </p:cNvPr>
          <p:cNvSpPr/>
          <p:nvPr/>
        </p:nvSpPr>
        <p:spPr>
          <a:xfrm rot="10800000" flipV="1">
            <a:off x="0" y="6128266"/>
            <a:ext cx="8596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TO INSPIRE AND BE INSPIRED</a:t>
            </a:r>
          </a:p>
          <a:p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RESPECT - LOVE - FAITH - TRUTH - EXCELLENCE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05AAE3-E890-4650-92F2-2076505E84DC}"/>
              </a:ext>
            </a:extLst>
          </p:cNvPr>
          <p:cNvSpPr/>
          <p:nvPr/>
        </p:nvSpPr>
        <p:spPr>
          <a:xfrm>
            <a:off x="2880167" y="1930400"/>
            <a:ext cx="6521007" cy="445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i="1" dirty="0">
                <a:latin typeface="Georgia" panose="02040502050405020303" pitchFamily="18" charset="0"/>
              </a:rPr>
              <a:t>Having trained in Liverpool John </a:t>
            </a:r>
            <a:r>
              <a:rPr lang="en-GB" i="1" dirty="0" err="1">
                <a:latin typeface="Georgia" panose="02040502050405020303" pitchFamily="18" charset="0"/>
              </a:rPr>
              <a:t>Moores</a:t>
            </a:r>
            <a:r>
              <a:rPr lang="en-GB" i="1" dirty="0">
                <a:latin typeface="Georgia" panose="02040502050405020303" pitchFamily="18" charset="0"/>
              </a:rPr>
              <a:t> University I went onto work with a variety of P</a:t>
            </a:r>
            <a:r>
              <a:rPr lang="en-GB" i="1" dirty="0" smtClean="0">
                <a:latin typeface="Georgia" panose="02040502050405020303" pitchFamily="18" charset="0"/>
              </a:rPr>
              <a:t>erforming Arts </a:t>
            </a:r>
            <a:r>
              <a:rPr lang="en-GB" i="1" dirty="0">
                <a:latin typeface="Georgia" panose="02040502050405020303" pitchFamily="18" charset="0"/>
              </a:rPr>
              <a:t>before establishing Indigo </a:t>
            </a:r>
            <a:r>
              <a:rPr lang="en-GB" i="1" dirty="0" smtClean="0">
                <a:latin typeface="Georgia" panose="02040502050405020303" pitchFamily="18" charset="0"/>
              </a:rPr>
              <a:t>Theatre Company in 1995. </a:t>
            </a:r>
            <a:r>
              <a:rPr lang="en-GB" i="1" dirty="0">
                <a:latin typeface="Georgia" panose="02040502050405020303" pitchFamily="18" charset="0"/>
              </a:rPr>
              <a:t>This gave me the opportunity to develop a variety of incredible performance projects and work with a host of talented people. </a:t>
            </a:r>
            <a:endParaRPr lang="en-GB" i="1" dirty="0" smtClean="0">
              <a:latin typeface="Georgia" panose="02040502050405020303" pitchFamily="18" charset="0"/>
            </a:endParaRPr>
          </a:p>
          <a:p>
            <a:pPr fontAlgn="base"/>
            <a:endParaRPr lang="en-GB" i="1" dirty="0" smtClean="0">
              <a:latin typeface="Georgia" panose="02040502050405020303" pitchFamily="18" charset="0"/>
            </a:endParaRPr>
          </a:p>
          <a:p>
            <a:pPr fontAlgn="base"/>
            <a:r>
              <a:rPr lang="en-GB" i="1" dirty="0" smtClean="0">
                <a:latin typeface="Georgia" panose="02040502050405020303" pitchFamily="18" charset="0"/>
              </a:rPr>
              <a:t>I </a:t>
            </a:r>
            <a:r>
              <a:rPr lang="en-GB" i="1" dirty="0">
                <a:latin typeface="Georgia" panose="02040502050405020303" pitchFamily="18" charset="0"/>
              </a:rPr>
              <a:t>am very aware of the importance of </a:t>
            </a:r>
            <a:r>
              <a:rPr lang="en-GB" i="1" dirty="0" smtClean="0">
                <a:latin typeface="Georgia" panose="02040502050405020303" pitchFamily="18" charset="0"/>
              </a:rPr>
              <a:t>the Expressive Arts</a:t>
            </a:r>
            <a:r>
              <a:rPr lang="en-GB" i="1" dirty="0">
                <a:latin typeface="Georgia" panose="02040502050405020303" pitchFamily="18" charset="0"/>
              </a:rPr>
              <a:t>; they provide a cultural identity, social skills, self-confidence, and can act as an expressive outlet for our thoughts and feelings. The </a:t>
            </a:r>
            <a:r>
              <a:rPr lang="en-GB" i="1" dirty="0" smtClean="0">
                <a:latin typeface="Georgia" panose="02040502050405020303" pitchFamily="18" charset="0"/>
              </a:rPr>
              <a:t>Expressive Arts </a:t>
            </a:r>
            <a:r>
              <a:rPr lang="en-GB" i="1" dirty="0">
                <a:latin typeface="Georgia" panose="02040502050405020303" pitchFamily="18" charset="0"/>
              </a:rPr>
              <a:t>allow a space for us to imagine a world that is changing at an incredible </a:t>
            </a:r>
            <a:r>
              <a:rPr lang="en-GB" i="1" dirty="0" smtClean="0">
                <a:latin typeface="Georgia" panose="02040502050405020303" pitchFamily="18" charset="0"/>
              </a:rPr>
              <a:t>pace and </a:t>
            </a:r>
            <a:r>
              <a:rPr lang="en-GB" i="1" dirty="0">
                <a:latin typeface="Georgia" panose="02040502050405020303" pitchFamily="18" charset="0"/>
              </a:rPr>
              <a:t>the imagination and creativity of our young people will help us to make that progressive </a:t>
            </a:r>
            <a:r>
              <a:rPr lang="en-GB" i="1" dirty="0" smtClean="0">
                <a:latin typeface="Georgia" panose="02040502050405020303" pitchFamily="18" charset="0"/>
              </a:rPr>
              <a:t>journey with integrity and depth of thought.</a:t>
            </a:r>
            <a:endParaRPr lang="en-GB" i="1" dirty="0">
              <a:latin typeface="Georgia" panose="02040502050405020303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2267" y="2495201"/>
            <a:ext cx="2247900" cy="28575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6374" y="3251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48688"/>
          <a:stretch/>
        </p:blipFill>
        <p:spPr>
          <a:xfrm>
            <a:off x="5303520" y="44799"/>
            <a:ext cx="4034068" cy="155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AF1B-8C76-4F2B-B1FF-5C5FF4C0C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Who should study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Drama 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at A level?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69E7E-D489-4C75-A354-06357570C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0675"/>
            <a:ext cx="8596668" cy="434340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chemeClr val="tx1"/>
                </a:solidFill>
                <a:latin typeface="Georgia" panose="02040502050405020303" pitchFamily="18" charset="0"/>
              </a:rPr>
              <a:t>To study </a:t>
            </a:r>
            <a:r>
              <a:rPr lang="en-GB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Drama </a:t>
            </a:r>
            <a:r>
              <a:rPr lang="en-GB" sz="2400" dirty="0">
                <a:solidFill>
                  <a:schemeClr val="tx1"/>
                </a:solidFill>
                <a:latin typeface="Georgia" panose="02040502050405020303" pitchFamily="18" charset="0"/>
              </a:rPr>
              <a:t>at A Level</a:t>
            </a:r>
            <a:r>
              <a:rPr lang="en-GB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, a grounding of GCSE Drama is recommended but not essential. </a:t>
            </a:r>
            <a:endParaRPr lang="en-GB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Georgia" panose="02040502050405020303" pitchFamily="18" charset="0"/>
              </a:rPr>
              <a:t>The study of </a:t>
            </a:r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Drama</a:t>
            </a:r>
            <a:r>
              <a:rPr lang="en-GB" sz="2400" dirty="0">
                <a:solidFill>
                  <a:schemeClr val="tx1"/>
                </a:solidFill>
                <a:latin typeface="Georgia" panose="02040502050405020303" pitchFamily="18" charset="0"/>
              </a:rPr>
              <a:t> and </a:t>
            </a:r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Theatre</a:t>
            </a:r>
            <a:r>
              <a:rPr lang="en-GB" sz="2400" dirty="0">
                <a:solidFill>
                  <a:schemeClr val="tx1"/>
                </a:solidFill>
                <a:latin typeface="Georgia" panose="02040502050405020303" pitchFamily="18" charset="0"/>
              </a:rPr>
              <a:t> at A </a:t>
            </a:r>
            <a:r>
              <a:rPr lang="en-GB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Level</a:t>
            </a:r>
            <a:r>
              <a:rPr lang="en-GB" sz="2400" dirty="0">
                <a:solidFill>
                  <a:schemeClr val="tx1"/>
                </a:solidFill>
                <a:latin typeface="Georgia" panose="02040502050405020303" pitchFamily="18" charset="0"/>
              </a:rPr>
              <a:t> can help students with a variety of skills as well as develop their creative career aspirations. Students who study this course will enhance their skills in creative thinking, teamwork, analysis, presentation skills, </a:t>
            </a:r>
            <a:r>
              <a:rPr lang="en-GB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planning and of course performing.</a:t>
            </a:r>
            <a:endParaRPr lang="en-GB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Georgia" panose="02040502050405020303" pitchFamily="18" charset="0"/>
              </a:rPr>
              <a:t>A level Drama and Theatre tests your practical and theoretical understanding of theatre, as you explore a wide range of play texts throughout the two-year course. Practical lessons focus on performance work – getting on your feet and creating real theatre. In theory lessons, you will analyse and study the meanings behind play </a:t>
            </a:r>
            <a:r>
              <a:rPr lang="en-GB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texts.</a:t>
            </a:r>
            <a:endParaRPr lang="en-GB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78DB1-5B87-4DF3-BA52-E905C559D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172" y="158036"/>
            <a:ext cx="1868427" cy="21543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47C938-A4F4-49E6-8679-76B4EA4D562C}"/>
              </a:ext>
            </a:extLst>
          </p:cNvPr>
          <p:cNvSpPr/>
          <p:nvPr/>
        </p:nvSpPr>
        <p:spPr>
          <a:xfrm>
            <a:off x="142874" y="6139160"/>
            <a:ext cx="6715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TO INSPIRE AND BE INSPIRED</a:t>
            </a:r>
          </a:p>
          <a:p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RESPECT - LOVE - FAITH - TRUTH - EXCELLENCE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002" y="345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B988-D575-422D-A0E1-27C9FC34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609600"/>
            <a:ext cx="9877424" cy="1320800"/>
          </a:xfrm>
        </p:spPr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How is the A Level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Drama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GB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Course Assessed?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74090-FF15-4D03-8BD2-76FA018EE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930402"/>
            <a:ext cx="10038292" cy="4000136"/>
          </a:xfrm>
        </p:spPr>
        <p:txBody>
          <a:bodyPr>
            <a:noAutofit/>
          </a:bodyPr>
          <a:lstStyle/>
          <a:p>
            <a:r>
              <a:rPr lang="en-GB" sz="1400" b="1" dirty="0">
                <a:latin typeface="Georgia" panose="02040502050405020303" pitchFamily="18" charset="0"/>
              </a:rPr>
              <a:t>AS (2 Units)</a:t>
            </a:r>
            <a:endParaRPr lang="en-GB" sz="1400" dirty="0">
              <a:latin typeface="Georgia" panose="02040502050405020303" pitchFamily="18" charset="0"/>
            </a:endParaRPr>
          </a:p>
          <a:p>
            <a:r>
              <a:rPr lang="en-GB" sz="1400" b="1" dirty="0">
                <a:latin typeface="Georgia" panose="02040502050405020303" pitchFamily="18" charset="0"/>
              </a:rPr>
              <a:t>UNIT 1 </a:t>
            </a:r>
            <a:endParaRPr lang="en-GB" sz="1400" dirty="0">
              <a:latin typeface="Georgia" panose="02040502050405020303" pitchFamily="18" charset="0"/>
            </a:endParaRPr>
          </a:p>
          <a:p>
            <a:r>
              <a:rPr lang="en-GB" sz="1400" dirty="0" smtClean="0"/>
              <a:t>Theatre </a:t>
            </a:r>
            <a:r>
              <a:rPr lang="en-GB" sz="1400" dirty="0"/>
              <a:t>Workshop</a:t>
            </a:r>
            <a:r>
              <a:rPr lang="en-GB" sz="1400" i="1" dirty="0" smtClean="0">
                <a:latin typeface="Georgia" panose="02040502050405020303" pitchFamily="18" charset="0"/>
              </a:rPr>
              <a:t> </a:t>
            </a:r>
            <a:r>
              <a:rPr lang="en-GB" sz="1400" dirty="0">
                <a:latin typeface="Georgia" panose="02040502050405020303" pitchFamily="18" charset="0"/>
              </a:rPr>
              <a:t>(</a:t>
            </a:r>
            <a:r>
              <a:rPr lang="en-GB" sz="1400" dirty="0" smtClean="0">
                <a:latin typeface="Georgia" panose="02040502050405020303" pitchFamily="18" charset="0"/>
              </a:rPr>
              <a:t>24%) - </a:t>
            </a:r>
            <a:r>
              <a:rPr lang="en-GB" sz="1400" dirty="0" smtClean="0"/>
              <a:t>Learners </a:t>
            </a:r>
            <a:r>
              <a:rPr lang="en-GB" sz="1400" dirty="0"/>
              <a:t>participate in the creation, development and performance of a piece of theatre based on a reinterpretation of an extract from a </a:t>
            </a:r>
            <a:r>
              <a:rPr lang="en-GB" sz="1400" dirty="0" smtClean="0"/>
              <a:t>text.</a:t>
            </a:r>
            <a:endParaRPr lang="en-GB" sz="1400" dirty="0">
              <a:latin typeface="Georgia" panose="02040502050405020303" pitchFamily="18" charset="0"/>
            </a:endParaRPr>
          </a:p>
          <a:p>
            <a:r>
              <a:rPr lang="en-GB" sz="1400" b="1" dirty="0">
                <a:latin typeface="Georgia" panose="02040502050405020303" pitchFamily="18" charset="0"/>
              </a:rPr>
              <a:t>UNIT 2 </a:t>
            </a:r>
            <a:endParaRPr lang="en-GB" sz="1400" dirty="0">
              <a:latin typeface="Georgia" panose="02040502050405020303" pitchFamily="18" charset="0"/>
            </a:endParaRPr>
          </a:p>
          <a:p>
            <a:r>
              <a:rPr lang="en-GB" sz="1400" dirty="0" smtClean="0"/>
              <a:t>Text </a:t>
            </a:r>
            <a:r>
              <a:rPr lang="en-GB" sz="1400" dirty="0"/>
              <a:t>in </a:t>
            </a:r>
            <a:r>
              <a:rPr lang="en-GB" sz="1400" dirty="0" smtClean="0"/>
              <a:t>Theatre </a:t>
            </a:r>
            <a:r>
              <a:rPr lang="en-GB" sz="1400" dirty="0" smtClean="0">
                <a:latin typeface="Georgia" panose="02040502050405020303" pitchFamily="18" charset="0"/>
              </a:rPr>
              <a:t>(16%) - </a:t>
            </a:r>
            <a:r>
              <a:rPr lang="en-GB" sz="1400" dirty="0" smtClean="0"/>
              <a:t>A </a:t>
            </a:r>
            <a:r>
              <a:rPr lang="en-GB" sz="1400" dirty="0"/>
              <a:t>series of questions based on a</a:t>
            </a:r>
            <a:r>
              <a:rPr lang="en-GB" sz="1400" dirty="0" smtClean="0"/>
              <a:t> </a:t>
            </a:r>
            <a:r>
              <a:rPr lang="en-GB" sz="1400" dirty="0"/>
              <a:t>performance </a:t>
            </a:r>
            <a:r>
              <a:rPr lang="en-GB" sz="1400" dirty="0" smtClean="0"/>
              <a:t>text.</a:t>
            </a:r>
          </a:p>
          <a:p>
            <a:r>
              <a:rPr lang="en-GB" sz="1400" b="1" dirty="0" smtClean="0">
                <a:latin typeface="Georgia" panose="02040502050405020303" pitchFamily="18" charset="0"/>
              </a:rPr>
              <a:t>A2 (2 </a:t>
            </a:r>
            <a:r>
              <a:rPr lang="en-GB" sz="1400" b="1" dirty="0">
                <a:latin typeface="Georgia" panose="02040502050405020303" pitchFamily="18" charset="0"/>
              </a:rPr>
              <a:t>Units)</a:t>
            </a:r>
            <a:endParaRPr lang="en-GB" sz="1400" dirty="0">
              <a:latin typeface="Georgia" panose="02040502050405020303" pitchFamily="18" charset="0"/>
            </a:endParaRPr>
          </a:p>
          <a:p>
            <a:r>
              <a:rPr lang="en-GB" sz="1400" b="1" dirty="0">
                <a:latin typeface="Georgia" panose="02040502050405020303" pitchFamily="18" charset="0"/>
              </a:rPr>
              <a:t>UNIT 3 </a:t>
            </a:r>
            <a:endParaRPr lang="en-GB" sz="1400" dirty="0">
              <a:latin typeface="Georgia" panose="02040502050405020303" pitchFamily="18" charset="0"/>
            </a:endParaRPr>
          </a:p>
          <a:p>
            <a:r>
              <a:rPr lang="en-GB" sz="1400" dirty="0" smtClean="0"/>
              <a:t>Text </a:t>
            </a:r>
            <a:r>
              <a:rPr lang="en-GB" sz="1400" dirty="0"/>
              <a:t>in </a:t>
            </a:r>
            <a:r>
              <a:rPr lang="en-GB" sz="1400" dirty="0" smtClean="0"/>
              <a:t>Action </a:t>
            </a:r>
            <a:r>
              <a:rPr lang="en-GB" sz="1400" dirty="0" smtClean="0">
                <a:latin typeface="Georgia" panose="02040502050405020303" pitchFamily="18" charset="0"/>
              </a:rPr>
              <a:t>(36%) - </a:t>
            </a:r>
            <a:r>
              <a:rPr lang="en-GB" sz="1400" dirty="0" smtClean="0"/>
              <a:t>Learners </a:t>
            </a:r>
            <a:r>
              <a:rPr lang="en-GB" sz="1400" dirty="0"/>
              <a:t>participate in the creation, development and performance of two pieces of theatre based on a stimulus</a:t>
            </a:r>
            <a:endParaRPr lang="en-GB" sz="1400" dirty="0">
              <a:latin typeface="Georgia" panose="02040502050405020303" pitchFamily="18" charset="0"/>
            </a:endParaRPr>
          </a:p>
          <a:p>
            <a:r>
              <a:rPr lang="en-GB" sz="1400" b="1" dirty="0">
                <a:latin typeface="Georgia" panose="02040502050405020303" pitchFamily="18" charset="0"/>
              </a:rPr>
              <a:t>UNIT 4</a:t>
            </a:r>
            <a:endParaRPr lang="en-GB" sz="1400" dirty="0">
              <a:latin typeface="Georgia" panose="02040502050405020303" pitchFamily="18" charset="0"/>
            </a:endParaRPr>
          </a:p>
          <a:p>
            <a:r>
              <a:rPr lang="en-GB" sz="1400" dirty="0"/>
              <a:t>Text in </a:t>
            </a:r>
            <a:r>
              <a:rPr lang="en-GB" sz="1400" dirty="0" smtClean="0"/>
              <a:t>Performance </a:t>
            </a:r>
            <a:r>
              <a:rPr lang="en-GB" sz="1400" dirty="0" smtClean="0">
                <a:latin typeface="Georgia" panose="02040502050405020303" pitchFamily="18" charset="0"/>
              </a:rPr>
              <a:t>(24%) - A written exam based on </a:t>
            </a:r>
            <a:r>
              <a:rPr lang="en-GB" sz="1400" dirty="0"/>
              <a:t>based on two different texts</a:t>
            </a:r>
            <a:endParaRPr lang="en-GB" sz="1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A233D1-7FD2-462E-960E-79370D37076F}"/>
              </a:ext>
            </a:extLst>
          </p:cNvPr>
          <p:cNvSpPr/>
          <p:nvPr/>
        </p:nvSpPr>
        <p:spPr>
          <a:xfrm>
            <a:off x="76199" y="6248400"/>
            <a:ext cx="667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TO INSPIRE AND BE INSPIRED</a:t>
            </a:r>
          </a:p>
          <a:p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RESPECT - LOVE - FAITH - TRUTH - EXCELLENCE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858" y="3625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E268-1DD4-4819-B1A3-971315F7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Thank You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53558-BCF9-4F16-9B81-281DF6754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I look forward to working with you</a:t>
            </a:r>
            <a:endParaRPr lang="en-GB" sz="32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262</TotalTime>
  <Words>466</Words>
  <Application>Microsoft Office PowerPoint</Application>
  <PresentationFormat>Widescreen</PresentationFormat>
  <Paragraphs>31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Georgia</vt:lpstr>
      <vt:lpstr>Times New Roman</vt:lpstr>
      <vt:lpstr>Trebuchet MS</vt:lpstr>
      <vt:lpstr>Wingdings 3</vt:lpstr>
      <vt:lpstr>Facet</vt:lpstr>
      <vt:lpstr>Welcome to the  Drama Department</vt:lpstr>
      <vt:lpstr>Meet your teacher.. Adam Tranmer</vt:lpstr>
      <vt:lpstr>Who should study Drama at A level?</vt:lpstr>
      <vt:lpstr>How is the A Level Drama  Course Assessed?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Chemistry Department</dc:title>
  <dc:creator>P Humberstone (St Brigids School)</dc:creator>
  <cp:lastModifiedBy>HomeUser</cp:lastModifiedBy>
  <cp:revision>37</cp:revision>
  <dcterms:created xsi:type="dcterms:W3CDTF">2021-01-28T11:27:20Z</dcterms:created>
  <dcterms:modified xsi:type="dcterms:W3CDTF">2021-02-23T20:17:37Z</dcterms:modified>
</cp:coreProperties>
</file>