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56" r:id="rId3"/>
    <p:sldId id="354" r:id="rId4"/>
    <p:sldId id="355" r:id="rId5"/>
    <p:sldId id="257" r:id="rId6"/>
    <p:sldId id="3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60DE5E-581C-6845-BA3B-C8626C1680D3}" v="5" dt="2023-04-17T18:44:04"/>
    <p1510:client id="{E54AE262-E39E-CE27-E512-A982DCDB241B}" v="2" dt="2023-04-18T12:53:36.7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410"/>
  </p:normalViewPr>
  <p:slideViewPr>
    <p:cSldViewPr snapToGrid="0">
      <p:cViewPr varScale="1">
        <p:scale>
          <a:sx n="77" d="100"/>
          <a:sy n="77" d="100"/>
        </p:scale>
        <p:origin x="7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 Crimes (St Brigid's School)" userId="5054a763-c0c3-474b-a3d8-69c1f603081c" providerId="ADAL" clId="{2F60DE5E-581C-6845-BA3B-C8626C1680D3}"/>
    <pc:docChg chg="custSel addSld modSld sldOrd">
      <pc:chgData name="L Crimes (St Brigid's School)" userId="5054a763-c0c3-474b-a3d8-69c1f603081c" providerId="ADAL" clId="{2F60DE5E-581C-6845-BA3B-C8626C1680D3}" dt="2023-04-17T18:44:30.366" v="777" actId="14100"/>
      <pc:docMkLst>
        <pc:docMk/>
      </pc:docMkLst>
      <pc:sldChg chg="delSp delDesignElem">
        <pc:chgData name="L Crimes (St Brigid's School)" userId="5054a763-c0c3-474b-a3d8-69c1f603081c" providerId="ADAL" clId="{2F60DE5E-581C-6845-BA3B-C8626C1680D3}" dt="2023-04-17T18:36:18.186" v="760"/>
        <pc:sldMkLst>
          <pc:docMk/>
          <pc:sldMk cId="3807243056" sldId="256"/>
        </pc:sldMkLst>
        <pc:spChg chg="del">
          <ac:chgData name="L Crimes (St Brigid's School)" userId="5054a763-c0c3-474b-a3d8-69c1f603081c" providerId="ADAL" clId="{2F60DE5E-581C-6845-BA3B-C8626C1680D3}" dt="2023-04-17T18:36:18.186" v="760"/>
          <ac:spMkLst>
            <pc:docMk/>
            <pc:sldMk cId="3807243056" sldId="256"/>
            <ac:spMk id="33" creationId="{19D32F93-50AC-4C46-A5DB-291C60DDB7BD}"/>
          </ac:spMkLst>
        </pc:spChg>
        <pc:spChg chg="del">
          <ac:chgData name="L Crimes (St Brigid's School)" userId="5054a763-c0c3-474b-a3d8-69c1f603081c" providerId="ADAL" clId="{2F60DE5E-581C-6845-BA3B-C8626C1680D3}" dt="2023-04-17T18:36:18.186" v="760"/>
          <ac:spMkLst>
            <pc:docMk/>
            <pc:sldMk cId="3807243056" sldId="256"/>
            <ac:spMk id="35" creationId="{86FD7672-78BE-4D6F-A711-2CDB79B52DFF}"/>
          </ac:spMkLst>
        </pc:spChg>
        <pc:spChg chg="del">
          <ac:chgData name="L Crimes (St Brigid's School)" userId="5054a763-c0c3-474b-a3d8-69c1f603081c" providerId="ADAL" clId="{2F60DE5E-581C-6845-BA3B-C8626C1680D3}" dt="2023-04-17T18:36:18.186" v="760"/>
          <ac:spMkLst>
            <pc:docMk/>
            <pc:sldMk cId="3807243056" sldId="256"/>
            <ac:spMk id="37" creationId="{827DC2C4-B485-428A-BF4A-472D2967F47F}"/>
          </ac:spMkLst>
        </pc:spChg>
        <pc:spChg chg="del">
          <ac:chgData name="L Crimes (St Brigid's School)" userId="5054a763-c0c3-474b-a3d8-69c1f603081c" providerId="ADAL" clId="{2F60DE5E-581C-6845-BA3B-C8626C1680D3}" dt="2023-04-17T18:36:18.186" v="760"/>
          <ac:spMkLst>
            <pc:docMk/>
            <pc:sldMk cId="3807243056" sldId="256"/>
            <ac:spMk id="39" creationId="{4A62647B-1222-407C-8740-5A497612B1F5}"/>
          </ac:spMkLst>
        </pc:spChg>
      </pc:sldChg>
      <pc:sldChg chg="modSp mod">
        <pc:chgData name="L Crimes (St Brigid's School)" userId="5054a763-c0c3-474b-a3d8-69c1f603081c" providerId="ADAL" clId="{2F60DE5E-581C-6845-BA3B-C8626C1680D3}" dt="2023-04-17T18:36:26.077" v="761"/>
        <pc:sldMkLst>
          <pc:docMk/>
          <pc:sldMk cId="3733420684" sldId="257"/>
        </pc:sldMkLst>
        <pc:spChg chg="mod">
          <ac:chgData name="L Crimes (St Brigid's School)" userId="5054a763-c0c3-474b-a3d8-69c1f603081c" providerId="ADAL" clId="{2F60DE5E-581C-6845-BA3B-C8626C1680D3}" dt="2023-04-17T18:36:26.077" v="761"/>
          <ac:spMkLst>
            <pc:docMk/>
            <pc:sldMk cId="3733420684" sldId="257"/>
            <ac:spMk id="2" creationId="{1F330872-A89D-C4A5-4756-E37C8F10D9CF}"/>
          </ac:spMkLst>
        </pc:spChg>
        <pc:spChg chg="mod">
          <ac:chgData name="L Crimes (St Brigid's School)" userId="5054a763-c0c3-474b-a3d8-69c1f603081c" providerId="ADAL" clId="{2F60DE5E-581C-6845-BA3B-C8626C1680D3}" dt="2023-04-17T18:36:26.077" v="761"/>
          <ac:spMkLst>
            <pc:docMk/>
            <pc:sldMk cId="3733420684" sldId="257"/>
            <ac:spMk id="3" creationId="{79B6F7DA-ADEB-D2FF-63DF-1974DE87B99A}"/>
          </ac:spMkLst>
        </pc:spChg>
      </pc:sldChg>
      <pc:sldChg chg="ord">
        <pc:chgData name="L Crimes (St Brigid's School)" userId="5054a763-c0c3-474b-a3d8-69c1f603081c" providerId="ADAL" clId="{2F60DE5E-581C-6845-BA3B-C8626C1680D3}" dt="2023-04-17T15:06:22.137" v="8" actId="20578"/>
        <pc:sldMkLst>
          <pc:docMk/>
          <pc:sldMk cId="32749539" sldId="354"/>
        </pc:sldMkLst>
      </pc:sldChg>
      <pc:sldChg chg="ord">
        <pc:chgData name="L Crimes (St Brigid's School)" userId="5054a763-c0c3-474b-a3d8-69c1f603081c" providerId="ADAL" clId="{2F60DE5E-581C-6845-BA3B-C8626C1680D3}" dt="2023-04-17T15:06:24.557" v="9" actId="20578"/>
        <pc:sldMkLst>
          <pc:docMk/>
          <pc:sldMk cId="3711720140" sldId="355"/>
        </pc:sldMkLst>
      </pc:sldChg>
      <pc:sldChg chg="modSp new mod">
        <pc:chgData name="L Crimes (St Brigid's School)" userId="5054a763-c0c3-474b-a3d8-69c1f603081c" providerId="ADAL" clId="{2F60DE5E-581C-6845-BA3B-C8626C1680D3}" dt="2023-04-17T18:36:26.077" v="761"/>
        <pc:sldMkLst>
          <pc:docMk/>
          <pc:sldMk cId="1387626005" sldId="356"/>
        </pc:sldMkLst>
        <pc:spChg chg="mod">
          <ac:chgData name="L Crimes (St Brigid's School)" userId="5054a763-c0c3-474b-a3d8-69c1f603081c" providerId="ADAL" clId="{2F60DE5E-581C-6845-BA3B-C8626C1680D3}" dt="2023-04-17T18:36:26.077" v="761"/>
          <ac:spMkLst>
            <pc:docMk/>
            <pc:sldMk cId="1387626005" sldId="356"/>
            <ac:spMk id="2" creationId="{F6AD8378-EB57-564E-DFC1-7A6349F25CCD}"/>
          </ac:spMkLst>
        </pc:spChg>
        <pc:spChg chg="mod">
          <ac:chgData name="L Crimes (St Brigid's School)" userId="5054a763-c0c3-474b-a3d8-69c1f603081c" providerId="ADAL" clId="{2F60DE5E-581C-6845-BA3B-C8626C1680D3}" dt="2023-04-17T18:36:26.077" v="761"/>
          <ac:spMkLst>
            <pc:docMk/>
            <pc:sldMk cId="1387626005" sldId="356"/>
            <ac:spMk id="3" creationId="{527C55BF-5B9A-F865-61F3-A6A44F0997D6}"/>
          </ac:spMkLst>
        </pc:spChg>
      </pc:sldChg>
      <pc:sldChg chg="addSp delSp modSp new mod setBg modClrScheme chgLayout">
        <pc:chgData name="L Crimes (St Brigid's School)" userId="5054a763-c0c3-474b-a3d8-69c1f603081c" providerId="ADAL" clId="{2F60DE5E-581C-6845-BA3B-C8626C1680D3}" dt="2023-04-17T18:44:30.366" v="777" actId="14100"/>
        <pc:sldMkLst>
          <pc:docMk/>
          <pc:sldMk cId="3877114180" sldId="357"/>
        </pc:sldMkLst>
        <pc:spChg chg="del mod">
          <ac:chgData name="L Crimes (St Brigid's School)" userId="5054a763-c0c3-474b-a3d8-69c1f603081c" providerId="ADAL" clId="{2F60DE5E-581C-6845-BA3B-C8626C1680D3}" dt="2023-04-17T18:36:39.269" v="762" actId="700"/>
          <ac:spMkLst>
            <pc:docMk/>
            <pc:sldMk cId="3877114180" sldId="357"/>
            <ac:spMk id="2" creationId="{B5B5AF0B-9516-E861-9F56-813CD909610C}"/>
          </ac:spMkLst>
        </pc:spChg>
        <pc:spChg chg="del mod">
          <ac:chgData name="L Crimes (St Brigid's School)" userId="5054a763-c0c3-474b-a3d8-69c1f603081c" providerId="ADAL" clId="{2F60DE5E-581C-6845-BA3B-C8626C1680D3}" dt="2023-04-17T18:36:39.269" v="762" actId="700"/>
          <ac:spMkLst>
            <pc:docMk/>
            <pc:sldMk cId="3877114180" sldId="357"/>
            <ac:spMk id="3" creationId="{A144DBB0-7143-3792-3591-2D3BB36A52C0}"/>
          </ac:spMkLst>
        </pc:spChg>
        <pc:spChg chg="add del mod">
          <ac:chgData name="L Crimes (St Brigid's School)" userId="5054a763-c0c3-474b-a3d8-69c1f603081c" providerId="ADAL" clId="{2F60DE5E-581C-6845-BA3B-C8626C1680D3}" dt="2023-04-17T18:39:35.621" v="768"/>
          <ac:spMkLst>
            <pc:docMk/>
            <pc:sldMk cId="3877114180" sldId="357"/>
            <ac:spMk id="4" creationId="{03EEC1D5-4C99-34FE-E398-686EC9327BC4}"/>
          </ac:spMkLst>
        </pc:spChg>
        <pc:spChg chg="add del mod">
          <ac:chgData name="L Crimes (St Brigid's School)" userId="5054a763-c0c3-474b-a3d8-69c1f603081c" providerId="ADAL" clId="{2F60DE5E-581C-6845-BA3B-C8626C1680D3}" dt="2023-04-17T18:39:35.601" v="766"/>
          <ac:spMkLst>
            <pc:docMk/>
            <pc:sldMk cId="3877114180" sldId="357"/>
            <ac:spMk id="5" creationId="{FA2DCC9B-F99E-CB33-4D01-82E0D9A40DDB}"/>
          </ac:spMkLst>
        </pc:spChg>
        <pc:spChg chg="add del">
          <ac:chgData name="L Crimes (St Brigid's School)" userId="5054a763-c0c3-474b-a3d8-69c1f603081c" providerId="ADAL" clId="{2F60DE5E-581C-6845-BA3B-C8626C1680D3}" dt="2023-04-17T18:44:23.452" v="775" actId="26606"/>
          <ac:spMkLst>
            <pc:docMk/>
            <pc:sldMk cId="3877114180" sldId="357"/>
            <ac:spMk id="12" creationId="{AB8C311F-7253-4AED-9701-7FC0708C41C7}"/>
          </ac:spMkLst>
        </pc:spChg>
        <pc:spChg chg="add del">
          <ac:chgData name="L Crimes (St Brigid's School)" userId="5054a763-c0c3-474b-a3d8-69c1f603081c" providerId="ADAL" clId="{2F60DE5E-581C-6845-BA3B-C8626C1680D3}" dt="2023-04-17T18:44:23.452" v="775" actId="26606"/>
          <ac:spMkLst>
            <pc:docMk/>
            <pc:sldMk cId="3877114180" sldId="357"/>
            <ac:spMk id="14" creationId="{E2384209-CB15-4CDF-9D31-C44FD9A3F20D}"/>
          </ac:spMkLst>
        </pc:spChg>
        <pc:spChg chg="add del">
          <ac:chgData name="L Crimes (St Brigid's School)" userId="5054a763-c0c3-474b-a3d8-69c1f603081c" providerId="ADAL" clId="{2F60DE5E-581C-6845-BA3B-C8626C1680D3}" dt="2023-04-17T18:44:23.452" v="775" actId="26606"/>
          <ac:spMkLst>
            <pc:docMk/>
            <pc:sldMk cId="3877114180" sldId="357"/>
            <ac:spMk id="16" creationId="{2633B3B5-CC90-43F0-8714-D31D1F3F0209}"/>
          </ac:spMkLst>
        </pc:spChg>
        <pc:spChg chg="add del">
          <ac:chgData name="L Crimes (St Brigid's School)" userId="5054a763-c0c3-474b-a3d8-69c1f603081c" providerId="ADAL" clId="{2F60DE5E-581C-6845-BA3B-C8626C1680D3}" dt="2023-04-17T18:44:23.452" v="775" actId="26606"/>
          <ac:spMkLst>
            <pc:docMk/>
            <pc:sldMk cId="3877114180" sldId="357"/>
            <ac:spMk id="18" creationId="{A8D57A06-A426-446D-B02C-A2DC6B62E45E}"/>
          </ac:spMkLst>
        </pc:spChg>
        <pc:spChg chg="add">
          <ac:chgData name="L Crimes (St Brigid's School)" userId="5054a763-c0c3-474b-a3d8-69c1f603081c" providerId="ADAL" clId="{2F60DE5E-581C-6845-BA3B-C8626C1680D3}" dt="2023-04-17T18:44:23.452" v="775" actId="26606"/>
          <ac:spMkLst>
            <pc:docMk/>
            <pc:sldMk cId="3877114180" sldId="357"/>
            <ac:spMk id="23" creationId="{86FF76B9-219D-4469-AF87-0236D29032F1}"/>
          </ac:spMkLst>
        </pc:spChg>
        <pc:spChg chg="add">
          <ac:chgData name="L Crimes (St Brigid's School)" userId="5054a763-c0c3-474b-a3d8-69c1f603081c" providerId="ADAL" clId="{2F60DE5E-581C-6845-BA3B-C8626C1680D3}" dt="2023-04-17T18:44:23.452" v="775" actId="26606"/>
          <ac:spMkLst>
            <pc:docMk/>
            <pc:sldMk cId="3877114180" sldId="357"/>
            <ac:spMk id="29" creationId="{2E80C965-DB6D-4F81-9E9E-B027384D0BD6}"/>
          </ac:spMkLst>
        </pc:spChg>
        <pc:spChg chg="add">
          <ac:chgData name="L Crimes (St Brigid's School)" userId="5054a763-c0c3-474b-a3d8-69c1f603081c" providerId="ADAL" clId="{2F60DE5E-581C-6845-BA3B-C8626C1680D3}" dt="2023-04-17T18:44:23.452" v="775" actId="26606"/>
          <ac:spMkLst>
            <pc:docMk/>
            <pc:sldMk cId="3877114180" sldId="357"/>
            <ac:spMk id="31" creationId="{633C5E46-DAC5-4661-9C87-22B08E2A512F}"/>
          </ac:spMkLst>
        </pc:spChg>
        <pc:grpChg chg="add">
          <ac:chgData name="L Crimes (St Brigid's School)" userId="5054a763-c0c3-474b-a3d8-69c1f603081c" providerId="ADAL" clId="{2F60DE5E-581C-6845-BA3B-C8626C1680D3}" dt="2023-04-17T18:44:23.452" v="775" actId="26606"/>
          <ac:grpSpMkLst>
            <pc:docMk/>
            <pc:sldMk cId="3877114180" sldId="357"/>
            <ac:grpSpMk id="25" creationId="{DB88BD78-87E1-424D-B479-C37D8E41B12E}"/>
          </ac:grpSpMkLst>
        </pc:grpChg>
        <pc:picChg chg="add mod">
          <ac:chgData name="L Crimes (St Brigid's School)" userId="5054a763-c0c3-474b-a3d8-69c1f603081c" providerId="ADAL" clId="{2F60DE5E-581C-6845-BA3B-C8626C1680D3}" dt="2023-04-17T18:44:30.366" v="777" actId="14100"/>
          <ac:picMkLst>
            <pc:docMk/>
            <pc:sldMk cId="3877114180" sldId="357"/>
            <ac:picMk id="7" creationId="{EF98337C-419C-BD99-044F-2ACE91813866}"/>
          </ac:picMkLst>
        </pc:picChg>
      </pc:sldChg>
    </pc:docChg>
  </pc:docChgLst>
  <pc:docChgLst>
    <pc:chgData name="L Crimes (St Brigids School)" userId="S::crimesl8@hwbcymru.net::5054a763-c0c3-474b-a3d8-69c1f603081c" providerId="AD" clId="Web-{E54AE262-E39E-CE27-E512-A982DCDB241B}"/>
    <pc:docChg chg="modSld">
      <pc:chgData name="L Crimes (St Brigids School)" userId="S::crimesl8@hwbcymru.net::5054a763-c0c3-474b-a3d8-69c1f603081c" providerId="AD" clId="Web-{E54AE262-E39E-CE27-E512-A982DCDB241B}" dt="2023-04-18T12:53:36.729" v="1" actId="20577"/>
      <pc:docMkLst>
        <pc:docMk/>
      </pc:docMkLst>
      <pc:sldChg chg="modSp">
        <pc:chgData name="L Crimes (St Brigids School)" userId="S::crimesl8@hwbcymru.net::5054a763-c0c3-474b-a3d8-69c1f603081c" providerId="AD" clId="Web-{E54AE262-E39E-CE27-E512-A982DCDB241B}" dt="2023-04-18T12:53:36.729" v="1" actId="20577"/>
        <pc:sldMkLst>
          <pc:docMk/>
          <pc:sldMk cId="3733420684" sldId="257"/>
        </pc:sldMkLst>
        <pc:spChg chg="mod">
          <ac:chgData name="L Crimes (St Brigids School)" userId="S::crimesl8@hwbcymru.net::5054a763-c0c3-474b-a3d8-69c1f603081c" providerId="AD" clId="Web-{E54AE262-E39E-CE27-E512-A982DCDB241B}" dt="2023-04-18T12:53:32.151" v="0" actId="20577"/>
          <ac:spMkLst>
            <pc:docMk/>
            <pc:sldMk cId="3733420684" sldId="257"/>
            <ac:spMk id="2" creationId="{1F330872-A89D-C4A5-4756-E37C8F10D9CF}"/>
          </ac:spMkLst>
        </pc:spChg>
        <pc:spChg chg="mod">
          <ac:chgData name="L Crimes (St Brigids School)" userId="S::crimesl8@hwbcymru.net::5054a763-c0c3-474b-a3d8-69c1f603081c" providerId="AD" clId="Web-{E54AE262-E39E-CE27-E512-A982DCDB241B}" dt="2023-04-18T12:53:36.729" v="1" actId="20577"/>
          <ac:spMkLst>
            <pc:docMk/>
            <pc:sldMk cId="3733420684" sldId="257"/>
            <ac:spMk id="3" creationId="{79B6F7DA-ADEB-D2FF-63DF-1974DE87B99A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03T12:17:38.20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73 15501,'0'3'1048,"0"0"-992,0-3-532,0-5-2800,0-9 3276,0-11 0,0 8 0,0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F44D-B664-0949-97E7-D395F3CFA3D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80F5-F9C0-7A48-96A0-A704564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1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F44D-B664-0949-97E7-D395F3CFA3D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80F5-F9C0-7A48-96A0-A704564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7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F44D-B664-0949-97E7-D395F3CFA3D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80F5-F9C0-7A48-96A0-A704564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6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F44D-B664-0949-97E7-D395F3CFA3D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80F5-F9C0-7A48-96A0-A704564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0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F44D-B664-0949-97E7-D395F3CFA3D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80F5-F9C0-7A48-96A0-A704564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0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F44D-B664-0949-97E7-D395F3CFA3D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80F5-F9C0-7A48-96A0-A704564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19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F44D-B664-0949-97E7-D395F3CFA3D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80F5-F9C0-7A48-96A0-A704564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4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F44D-B664-0949-97E7-D395F3CFA3D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80F5-F9C0-7A48-96A0-A704564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45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F44D-B664-0949-97E7-D395F3CFA3D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80F5-F9C0-7A48-96A0-A704564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7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F44D-B664-0949-97E7-D395F3CFA3D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80F5-F9C0-7A48-96A0-A704564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F44D-B664-0949-97E7-D395F3CFA3D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80F5-F9C0-7A48-96A0-A704564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2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CF44D-B664-0949-97E7-D395F3CFA3D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B80F5-F9C0-7A48-96A0-A704564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9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NULL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4EC16-AA5F-2AE8-84FF-4706962C4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16842" y="855837"/>
            <a:ext cx="3619842" cy="2847413"/>
          </a:xfrm>
        </p:spPr>
        <p:txBody>
          <a:bodyPr anchor="b">
            <a:normAutofit/>
          </a:bodyPr>
          <a:lstStyle/>
          <a:p>
            <a:r>
              <a:rPr lang="en-US" sz="4200" dirty="0">
                <a:latin typeface="Georgia" panose="02040502050405020303" pitchFamily="18" charset="0"/>
              </a:rPr>
              <a:t>Examinations 2023</a:t>
            </a:r>
            <a:r>
              <a:rPr lang="en-US" sz="4200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FF9AC9-836E-3295-5CE2-5FC773D4DC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5300" y="3813317"/>
            <a:ext cx="2435507" cy="1122750"/>
          </a:xfrm>
        </p:spPr>
        <p:txBody>
          <a:bodyPr anchor="t">
            <a:normAutofit/>
          </a:bodyPr>
          <a:lstStyle/>
          <a:p>
            <a:r>
              <a:rPr lang="en-US" sz="1700" dirty="0">
                <a:latin typeface="Georgia" panose="02040502050405020303" pitchFamily="18" charset="0"/>
              </a:rPr>
              <a:t>Parents/</a:t>
            </a:r>
            <a:r>
              <a:rPr lang="en-US" sz="1700" dirty="0" err="1">
                <a:latin typeface="Georgia" panose="02040502050405020303" pitchFamily="18" charset="0"/>
              </a:rPr>
              <a:t>Carers’</a:t>
            </a:r>
            <a:r>
              <a:rPr lang="en-US" sz="1700" dirty="0">
                <a:latin typeface="Georgia" panose="02040502050405020303" pitchFamily="18" charset="0"/>
              </a:rPr>
              <a:t> Workshop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288E49C-FFFF-CD5B-6C89-E88958095D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1931"/>
          <a:stretch/>
        </p:blipFill>
        <p:spPr>
          <a:xfrm>
            <a:off x="2289427" y="1266742"/>
            <a:ext cx="3618898" cy="430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4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D8378-EB57-564E-DFC1-7A6349F25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The final countdown!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C55BF-5B9A-F865-61F3-A6A44F099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b="1" u="sng" dirty="0">
                <a:latin typeface="Georgia" panose="02040502050405020303" pitchFamily="18" charset="0"/>
              </a:rPr>
              <a:t>GCSE, AS and A-level Exams begin on 15</a:t>
            </a:r>
            <a:r>
              <a:rPr lang="en-US" b="1" u="sng" baseline="30000" dirty="0">
                <a:latin typeface="Georgia" panose="02040502050405020303" pitchFamily="18" charset="0"/>
              </a:rPr>
              <a:t>th</a:t>
            </a:r>
            <a:r>
              <a:rPr lang="en-US" b="1" u="sng" dirty="0">
                <a:latin typeface="Georgia" panose="02040502050405020303" pitchFamily="18" charset="0"/>
              </a:rPr>
              <a:t> May</a:t>
            </a:r>
          </a:p>
          <a:p>
            <a:pPr marL="0" lvl="0" indent="0" algn="ctr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lvl="0" algn="ctr"/>
            <a:r>
              <a:rPr lang="en-US" strike="sngStrike" dirty="0">
                <a:latin typeface="Georgia" panose="02040502050405020303" pitchFamily="18" charset="0"/>
              </a:rPr>
              <a:t>19 SCHOOL DAYS = 95 teaching hours left </a:t>
            </a:r>
          </a:p>
          <a:p>
            <a:pPr marL="0" lvl="0" indent="0" algn="ctr">
              <a:buNone/>
            </a:pPr>
            <a:endParaRPr lang="en-US" strike="sngStrike" dirty="0">
              <a:latin typeface="Georgia" panose="02040502050405020303" pitchFamily="18" charset="0"/>
            </a:endParaRPr>
          </a:p>
          <a:p>
            <a:pPr lvl="0" algn="ctr"/>
            <a:r>
              <a:rPr lang="en-US" dirty="0">
                <a:latin typeface="Georgia" panose="02040502050405020303" pitchFamily="18" charset="0"/>
              </a:rPr>
              <a:t>2 x Bank Holidays (1</a:t>
            </a:r>
            <a:r>
              <a:rPr lang="en-US" baseline="30000" dirty="0">
                <a:latin typeface="Georgia" panose="02040502050405020303" pitchFamily="18" charset="0"/>
              </a:rPr>
              <a:t>st</a:t>
            </a:r>
            <a:r>
              <a:rPr lang="en-US" dirty="0">
                <a:latin typeface="Georgia" panose="02040502050405020303" pitchFamily="18" charset="0"/>
              </a:rPr>
              <a:t> May, 8</a:t>
            </a:r>
            <a:r>
              <a:rPr lang="en-US" baseline="30000" dirty="0">
                <a:latin typeface="Georgia" panose="02040502050405020303" pitchFamily="18" charset="0"/>
              </a:rPr>
              <a:t>th</a:t>
            </a:r>
            <a:r>
              <a:rPr lang="en-US" dirty="0">
                <a:latin typeface="Georgia" panose="02040502050405020303" pitchFamily="18" charset="0"/>
              </a:rPr>
              <a:t> May) </a:t>
            </a:r>
          </a:p>
          <a:p>
            <a:pPr lvl="0" algn="ctr"/>
            <a:endParaRPr lang="en-US" dirty="0">
              <a:latin typeface="Georgia" panose="02040502050405020303" pitchFamily="18" charset="0"/>
            </a:endParaRPr>
          </a:p>
          <a:p>
            <a:pPr lvl="0" algn="ctr"/>
            <a:r>
              <a:rPr lang="en-US" dirty="0">
                <a:latin typeface="Georgia" panose="02040502050405020303" pitchFamily="18" charset="0"/>
              </a:rPr>
              <a:t>17 SCHOOL DAYS (inc. today!) =  85 teaching hours left</a:t>
            </a:r>
          </a:p>
        </p:txBody>
      </p:sp>
    </p:spTree>
    <p:extLst>
      <p:ext uri="{BB962C8B-B14F-4D97-AF65-F5344CB8AC3E}">
        <p14:creationId xmlns:p14="http://schemas.microsoft.com/office/powerpoint/2010/main" val="1387626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B36B93-74A3-8F4D-9BF7-236C49AD1803}"/>
              </a:ext>
            </a:extLst>
          </p:cNvPr>
          <p:cNvSpPr/>
          <p:nvPr/>
        </p:nvSpPr>
        <p:spPr>
          <a:xfrm>
            <a:off x="0" y="-13143"/>
            <a:ext cx="12192000" cy="6871143"/>
          </a:xfrm>
          <a:prstGeom prst="rect">
            <a:avLst/>
          </a:prstGeom>
          <a:solidFill>
            <a:srgbClr val="FCD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C8A7C9B2-DC70-164A-8B74-90A942EE2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6522" y="6214404"/>
            <a:ext cx="2708274" cy="383246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62BB6452-14C6-8A4C-BF9D-70D8B8F220C6}"/>
              </a:ext>
            </a:extLst>
          </p:cNvPr>
          <p:cNvSpPr/>
          <p:nvPr/>
        </p:nvSpPr>
        <p:spPr>
          <a:xfrm>
            <a:off x="0" y="-115749"/>
            <a:ext cx="12192000" cy="8602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AC8879B-DC1B-0E42-83A2-D87CB1F37846}"/>
              </a:ext>
            </a:extLst>
          </p:cNvPr>
          <p:cNvSpPr/>
          <p:nvPr/>
        </p:nvSpPr>
        <p:spPr>
          <a:xfrm>
            <a:off x="571500" y="89554"/>
            <a:ext cx="431800" cy="144462"/>
          </a:xfrm>
          <a:prstGeom prst="rect">
            <a:avLst/>
          </a:prstGeom>
          <a:solidFill>
            <a:srgbClr val="FCD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3E53211-C9BA-134F-B191-003BA61E0D4A}"/>
              </a:ext>
            </a:extLst>
          </p:cNvPr>
          <p:cNvSpPr txBox="1"/>
          <p:nvPr/>
        </p:nvSpPr>
        <p:spPr>
          <a:xfrm>
            <a:off x="460374" y="221316"/>
            <a:ext cx="9343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INTEGRATING THEORY &amp; PRACTICE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87BCEF7-8A09-F540-9991-E413016DE236}"/>
              </a:ext>
            </a:extLst>
          </p:cNvPr>
          <p:cNvCxnSpPr>
            <a:cxnSpLocks/>
            <a:stCxn id="56" idx="6"/>
          </p:cNvCxnSpPr>
          <p:nvPr/>
        </p:nvCxnSpPr>
        <p:spPr>
          <a:xfrm>
            <a:off x="11015017" y="424747"/>
            <a:ext cx="9017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Oval 55">
            <a:extLst>
              <a:ext uri="{FF2B5EF4-FFF2-40B4-BE49-F238E27FC236}">
                <a16:creationId xmlns:a16="http://schemas.microsoft.com/office/drawing/2014/main" id="{6D71EF2A-F278-304B-89D8-10472475CE9A}"/>
              </a:ext>
            </a:extLst>
          </p:cNvPr>
          <p:cNvSpPr/>
          <p:nvPr/>
        </p:nvSpPr>
        <p:spPr>
          <a:xfrm>
            <a:off x="10691167" y="262822"/>
            <a:ext cx="323850" cy="323850"/>
          </a:xfrm>
          <a:prstGeom prst="ellipse">
            <a:avLst/>
          </a:prstGeom>
          <a:solidFill>
            <a:srgbClr val="FCDF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EEE34DB5-5843-5D42-A993-47A9955AC4A5}"/>
              </a:ext>
            </a:extLst>
          </p:cNvPr>
          <p:cNvSpPr/>
          <p:nvPr/>
        </p:nvSpPr>
        <p:spPr>
          <a:xfrm>
            <a:off x="11145192" y="262822"/>
            <a:ext cx="323850" cy="32385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1A1FFA9-63D1-994A-8A46-A5B81206E75A}"/>
              </a:ext>
            </a:extLst>
          </p:cNvPr>
          <p:cNvSpPr/>
          <p:nvPr/>
        </p:nvSpPr>
        <p:spPr>
          <a:xfrm>
            <a:off x="11592867" y="263525"/>
            <a:ext cx="323850" cy="32385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428AC53-2E00-2640-9174-9B83A4C66912}"/>
              </a:ext>
            </a:extLst>
          </p:cNvPr>
          <p:cNvSpPr txBox="1"/>
          <p:nvPr/>
        </p:nvSpPr>
        <p:spPr>
          <a:xfrm>
            <a:off x="10738792" y="228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00D2AF0-9445-774B-878E-CA8618DFA912}"/>
              </a:ext>
            </a:extLst>
          </p:cNvPr>
          <p:cNvSpPr txBox="1"/>
          <p:nvPr/>
        </p:nvSpPr>
        <p:spPr>
          <a:xfrm>
            <a:off x="11199167" y="231775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C87BAD8-6747-234C-9A25-57B8764616B4}"/>
              </a:ext>
            </a:extLst>
          </p:cNvPr>
          <p:cNvSpPr txBox="1"/>
          <p:nvPr/>
        </p:nvSpPr>
        <p:spPr>
          <a:xfrm>
            <a:off x="11634142" y="24765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1DFDCB7-35A2-4145-AE3E-EF40C22596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400" y="876298"/>
            <a:ext cx="9007889" cy="553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B36B93-74A3-8F4D-9BF7-236C49AD1803}"/>
              </a:ext>
            </a:extLst>
          </p:cNvPr>
          <p:cNvSpPr/>
          <p:nvPr/>
        </p:nvSpPr>
        <p:spPr>
          <a:xfrm>
            <a:off x="0" y="-13143"/>
            <a:ext cx="12192000" cy="6871143"/>
          </a:xfrm>
          <a:prstGeom prst="rect">
            <a:avLst/>
          </a:prstGeom>
          <a:solidFill>
            <a:srgbClr val="FCD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C8A7C9B2-DC70-164A-8B74-90A942EE2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3726" y="6468910"/>
            <a:ext cx="2708274" cy="383246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62BB6452-14C6-8A4C-BF9D-70D8B8F220C6}"/>
              </a:ext>
            </a:extLst>
          </p:cNvPr>
          <p:cNvSpPr/>
          <p:nvPr/>
        </p:nvSpPr>
        <p:spPr>
          <a:xfrm>
            <a:off x="0" y="-115749"/>
            <a:ext cx="12192000" cy="8602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AC8879B-DC1B-0E42-83A2-D87CB1F37846}"/>
              </a:ext>
            </a:extLst>
          </p:cNvPr>
          <p:cNvSpPr/>
          <p:nvPr/>
        </p:nvSpPr>
        <p:spPr>
          <a:xfrm>
            <a:off x="571500" y="89554"/>
            <a:ext cx="431800" cy="144462"/>
          </a:xfrm>
          <a:prstGeom prst="rect">
            <a:avLst/>
          </a:prstGeom>
          <a:solidFill>
            <a:srgbClr val="FCD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3E53211-C9BA-134F-B191-003BA61E0D4A}"/>
              </a:ext>
            </a:extLst>
          </p:cNvPr>
          <p:cNvSpPr txBox="1"/>
          <p:nvPr/>
        </p:nvSpPr>
        <p:spPr>
          <a:xfrm>
            <a:off x="460374" y="221316"/>
            <a:ext cx="9343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INTEGRATING THEORY &amp; PRACTICE</a:t>
            </a:r>
          </a:p>
        </p:txBody>
      </p:sp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3037FD43-A1B5-C34B-8845-90196DCD2A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3410" y="2583518"/>
            <a:ext cx="4117405" cy="2531821"/>
          </a:xfrm>
          <a:prstGeom prst="rect">
            <a:avLst/>
          </a:prstGeom>
        </p:spPr>
      </p:pic>
      <p:grpSp>
        <p:nvGrpSpPr>
          <p:cNvPr id="79" name="Group 78">
            <a:extLst>
              <a:ext uri="{FF2B5EF4-FFF2-40B4-BE49-F238E27FC236}">
                <a16:creationId xmlns:a16="http://schemas.microsoft.com/office/drawing/2014/main" id="{EA88E08C-4C09-3A40-83B5-923B11C9FC4B}"/>
              </a:ext>
            </a:extLst>
          </p:cNvPr>
          <p:cNvGrpSpPr/>
          <p:nvPr/>
        </p:nvGrpSpPr>
        <p:grpSpPr>
          <a:xfrm>
            <a:off x="1848529" y="4306957"/>
            <a:ext cx="3206597" cy="2351414"/>
            <a:chOff x="1848529" y="4306957"/>
            <a:chExt cx="3206597" cy="2351414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743E082F-9C50-CC46-B5E5-63D5E3F92A7E}"/>
                </a:ext>
              </a:extLst>
            </p:cNvPr>
            <p:cNvCxnSpPr/>
            <p:nvPr/>
          </p:nvCxnSpPr>
          <p:spPr>
            <a:xfrm>
              <a:off x="4989173" y="4306957"/>
              <a:ext cx="0" cy="1470991"/>
            </a:xfrm>
            <a:prstGeom prst="line">
              <a:avLst/>
            </a:prstGeom>
            <a:ln w="38100">
              <a:solidFill>
                <a:schemeClr val="bg1"/>
              </a:solidFill>
              <a:prstDash val="solid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A59A214-E704-E147-86FD-1840DE732AFB}"/>
                </a:ext>
              </a:extLst>
            </p:cNvPr>
            <p:cNvSpPr txBox="1"/>
            <p:nvPr/>
          </p:nvSpPr>
          <p:spPr>
            <a:xfrm>
              <a:off x="1848529" y="5827374"/>
              <a:ext cx="32065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Learning Environments</a:t>
              </a:r>
            </a:p>
            <a:p>
              <a:pPr algn="r"/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Study Habits</a:t>
              </a:r>
            </a:p>
            <a:p>
              <a:pPr algn="r"/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Concentration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322830AF-33F3-134F-BD4C-2C07399AD395}"/>
              </a:ext>
            </a:extLst>
          </p:cNvPr>
          <p:cNvGrpSpPr/>
          <p:nvPr/>
        </p:nvGrpSpPr>
        <p:grpSpPr>
          <a:xfrm>
            <a:off x="-57052" y="3148383"/>
            <a:ext cx="6474278" cy="1524076"/>
            <a:chOff x="-57052" y="3148383"/>
            <a:chExt cx="6474278" cy="152407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45B2FD8-AC0C-D34C-AF8C-6BE09F3BA892}"/>
                </a:ext>
              </a:extLst>
            </p:cNvPr>
            <p:cNvSpPr txBox="1"/>
            <p:nvPr/>
          </p:nvSpPr>
          <p:spPr>
            <a:xfrm>
              <a:off x="-57052" y="3595241"/>
              <a:ext cx="362952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Clarity of communication</a:t>
              </a:r>
            </a:p>
            <a:p>
              <a:pPr algn="r"/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Resources and activity design</a:t>
              </a:r>
            </a:p>
            <a:p>
              <a:pPr algn="r"/>
              <a:r>
                <a:rPr lang="en-US" sz="1600" i="1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“Memory is the residue of thought”</a:t>
              </a:r>
            </a:p>
            <a:p>
              <a:pPr algn="r"/>
              <a:r>
                <a:rPr lang="en-US" sz="1600" dirty="0" err="1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Nuthall’s</a:t>
              </a:r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 ‘three times’ rule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E579CE3-A4E2-104B-B841-39614DBA0B6A}"/>
                </a:ext>
              </a:extLst>
            </p:cNvPr>
            <p:cNvCxnSpPr/>
            <p:nvPr/>
          </p:nvCxnSpPr>
          <p:spPr>
            <a:xfrm flipH="1">
              <a:off x="3693027" y="4133850"/>
              <a:ext cx="1078908" cy="0"/>
            </a:xfrm>
            <a:prstGeom prst="line">
              <a:avLst/>
            </a:prstGeom>
            <a:ln w="38100">
              <a:solidFill>
                <a:schemeClr val="bg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6812A32-FBC3-1C45-A542-5C6555F4B6A4}"/>
                </a:ext>
              </a:extLst>
            </p:cNvPr>
            <p:cNvCxnSpPr/>
            <p:nvPr/>
          </p:nvCxnSpPr>
          <p:spPr>
            <a:xfrm flipV="1">
              <a:off x="3693027" y="3148383"/>
              <a:ext cx="0" cy="574922"/>
            </a:xfrm>
            <a:prstGeom prst="line">
              <a:avLst/>
            </a:prstGeom>
            <a:ln w="38100">
              <a:solidFill>
                <a:schemeClr val="bg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D21BACB-99C3-C340-8C20-4E85BC7E6AE7}"/>
                </a:ext>
              </a:extLst>
            </p:cNvPr>
            <p:cNvCxnSpPr/>
            <p:nvPr/>
          </p:nvCxnSpPr>
          <p:spPr>
            <a:xfrm>
              <a:off x="3693027" y="3148383"/>
              <a:ext cx="2724199" cy="0"/>
            </a:xfrm>
            <a:prstGeom prst="line">
              <a:avLst/>
            </a:prstGeom>
            <a:ln w="38100">
              <a:solidFill>
                <a:schemeClr val="bg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E90A9F5-CA57-3A43-B231-D74AEA3DBAE7}"/>
              </a:ext>
            </a:extLst>
          </p:cNvPr>
          <p:cNvGrpSpPr/>
          <p:nvPr/>
        </p:nvGrpSpPr>
        <p:grpSpPr>
          <a:xfrm>
            <a:off x="6370320" y="1333727"/>
            <a:ext cx="2905760" cy="1656556"/>
            <a:chOff x="6370320" y="1333727"/>
            <a:chExt cx="2905760" cy="165655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C5F0184-8203-514B-BB84-EFF69FA95D35}"/>
                </a:ext>
              </a:extLst>
            </p:cNvPr>
            <p:cNvSpPr txBox="1"/>
            <p:nvPr/>
          </p:nvSpPr>
          <p:spPr>
            <a:xfrm>
              <a:off x="6370320" y="1333727"/>
              <a:ext cx="29057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Prior knowledge</a:t>
              </a:r>
            </a:p>
            <a:p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Experience. Habits</a:t>
              </a:r>
            </a:p>
            <a:p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Sense of self; motivation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456E116-2C6B-7141-A249-51C80A6F8221}"/>
                </a:ext>
              </a:extLst>
            </p:cNvPr>
            <p:cNvCxnSpPr/>
            <p:nvPr/>
          </p:nvCxnSpPr>
          <p:spPr>
            <a:xfrm>
              <a:off x="6522720" y="2176752"/>
              <a:ext cx="0" cy="813531"/>
            </a:xfrm>
            <a:prstGeom prst="line">
              <a:avLst/>
            </a:prstGeom>
            <a:ln w="38100">
              <a:solidFill>
                <a:schemeClr val="bg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CDA421E-E4A6-4E4A-8AE4-4C5016AF61E6}"/>
              </a:ext>
            </a:extLst>
          </p:cNvPr>
          <p:cNvGrpSpPr/>
          <p:nvPr/>
        </p:nvGrpSpPr>
        <p:grpSpPr>
          <a:xfrm>
            <a:off x="2582598" y="1333727"/>
            <a:ext cx="3787722" cy="584775"/>
            <a:chOff x="2582598" y="1333727"/>
            <a:chExt cx="3787722" cy="58477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C36ADC1-A644-7B40-A166-0EF9553AA0F5}"/>
                </a:ext>
              </a:extLst>
            </p:cNvPr>
            <p:cNvSpPr txBox="1"/>
            <p:nvPr/>
          </p:nvSpPr>
          <p:spPr>
            <a:xfrm>
              <a:off x="2582598" y="1333727"/>
              <a:ext cx="28143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Home | social context;</a:t>
              </a:r>
            </a:p>
            <a:p>
              <a:pPr algn="r"/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life opportunities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439C19F-C520-7345-A3BC-A52581007E31}"/>
                </a:ext>
              </a:extLst>
            </p:cNvPr>
            <p:cNvCxnSpPr/>
            <p:nvPr/>
          </p:nvCxnSpPr>
          <p:spPr>
            <a:xfrm flipH="1">
              <a:off x="5425440" y="1513840"/>
              <a:ext cx="944880" cy="0"/>
            </a:xfrm>
            <a:prstGeom prst="line">
              <a:avLst/>
            </a:prstGeom>
            <a:ln w="38100">
              <a:solidFill>
                <a:schemeClr val="bg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D52071E-E82C-074D-A6FB-35776E364C18}"/>
              </a:ext>
            </a:extLst>
          </p:cNvPr>
          <p:cNvGrpSpPr/>
          <p:nvPr/>
        </p:nvGrpSpPr>
        <p:grpSpPr>
          <a:xfrm>
            <a:off x="8128000" y="1369287"/>
            <a:ext cx="3842434" cy="830997"/>
            <a:chOff x="8128000" y="1369287"/>
            <a:chExt cx="3842434" cy="830997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5E4AF7F-393E-0544-874F-BC6D3C4CCC82}"/>
                </a:ext>
              </a:extLst>
            </p:cNvPr>
            <p:cNvCxnSpPr/>
            <p:nvPr/>
          </p:nvCxnSpPr>
          <p:spPr>
            <a:xfrm flipH="1">
              <a:off x="8128000" y="1513840"/>
              <a:ext cx="944880" cy="0"/>
            </a:xfrm>
            <a:prstGeom prst="line">
              <a:avLst/>
            </a:prstGeom>
            <a:ln w="38100">
              <a:solidFill>
                <a:schemeClr val="bg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E7465C8-8137-EF48-BC56-273912679AE6}"/>
                </a:ext>
              </a:extLst>
            </p:cNvPr>
            <p:cNvSpPr txBox="1"/>
            <p:nvPr/>
          </p:nvSpPr>
          <p:spPr>
            <a:xfrm>
              <a:off x="9156118" y="1369287"/>
              <a:ext cx="28143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School curriculum</a:t>
              </a:r>
            </a:p>
            <a:p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Quality of education to date; reading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02C08C6-59A9-5A4E-95E0-F16D04B09B79}"/>
              </a:ext>
            </a:extLst>
          </p:cNvPr>
          <p:cNvGrpSpPr/>
          <p:nvPr/>
        </p:nvGrpSpPr>
        <p:grpSpPr>
          <a:xfrm>
            <a:off x="8067432" y="2748719"/>
            <a:ext cx="3903002" cy="2554545"/>
            <a:chOff x="8067432" y="2748719"/>
            <a:chExt cx="3903002" cy="2554545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72AD754-1D3C-ED46-B356-8E163C916E35}"/>
                </a:ext>
              </a:extLst>
            </p:cNvPr>
            <p:cNvCxnSpPr>
              <a:cxnSpLocks/>
            </p:cNvCxnSpPr>
            <p:nvPr/>
          </p:nvCxnSpPr>
          <p:spPr>
            <a:xfrm>
              <a:off x="8067432" y="3778102"/>
              <a:ext cx="1005448" cy="0"/>
            </a:xfrm>
            <a:prstGeom prst="line">
              <a:avLst/>
            </a:prstGeom>
            <a:ln w="38100">
              <a:solidFill>
                <a:schemeClr val="bg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24B2450-5796-C74E-8B8E-11A2B38D218D}"/>
                </a:ext>
              </a:extLst>
            </p:cNvPr>
            <p:cNvSpPr txBox="1"/>
            <p:nvPr/>
          </p:nvSpPr>
          <p:spPr>
            <a:xfrm>
              <a:off x="9156118" y="2748719"/>
              <a:ext cx="281431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Generative  Activities:</a:t>
              </a:r>
            </a:p>
            <a:p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Range, depth, variety, </a:t>
              </a:r>
            </a:p>
            <a:p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frequency, intensity.</a:t>
              </a:r>
            </a:p>
            <a:p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Removing recency and cue</a:t>
              </a:r>
            </a:p>
            <a:p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Spaced; interleaved</a:t>
              </a:r>
            </a:p>
            <a:p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Big Picture, fine detail</a:t>
              </a:r>
            </a:p>
            <a:p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Practice:</a:t>
              </a:r>
            </a:p>
            <a:p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Fluency, automaticity</a:t>
              </a:r>
            </a:p>
            <a:p>
              <a:r>
                <a:rPr lang="en-US" sz="1600" i="1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“Understanding is </a:t>
              </a:r>
            </a:p>
            <a:p>
              <a:r>
                <a:rPr lang="en-US" sz="1600" i="1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remembering in disguise.”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20A94802-2E50-5341-901C-74FC9AFBDB2C}"/>
                  </a:ext>
                </a:extLst>
              </p14:cNvPr>
              <p14:cNvContentPartPr/>
              <p14:nvPr/>
            </p14:nvContentPartPr>
            <p14:xfrm>
              <a:off x="-6015037" y="-2139746"/>
              <a:ext cx="360" cy="2844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20A94802-2E50-5341-901C-74FC9AFBDB2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6022597" y="-2147306"/>
                <a:ext cx="15480" cy="43560"/>
              </a:xfrm>
              <a:prstGeom prst="rect">
                <a:avLst/>
              </a:prstGeom>
            </p:spPr>
          </p:pic>
        </mc:Fallback>
      </mc:AlternateContent>
      <p:grpSp>
        <p:nvGrpSpPr>
          <p:cNvPr id="86" name="Group 85">
            <a:extLst>
              <a:ext uri="{FF2B5EF4-FFF2-40B4-BE49-F238E27FC236}">
                <a16:creationId xmlns:a16="http://schemas.microsoft.com/office/drawing/2014/main" id="{CD2C52C0-29A2-7C43-9DB6-742480F067CB}"/>
              </a:ext>
            </a:extLst>
          </p:cNvPr>
          <p:cNvGrpSpPr/>
          <p:nvPr/>
        </p:nvGrpSpPr>
        <p:grpSpPr>
          <a:xfrm>
            <a:off x="6941337" y="4406900"/>
            <a:ext cx="3544664" cy="1999750"/>
            <a:chOff x="6941337" y="4406900"/>
            <a:chExt cx="3544664" cy="1999750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4E541A4-50B4-5D48-BC0D-380F5125D8FE}"/>
                </a:ext>
              </a:extLst>
            </p:cNvPr>
            <p:cNvSpPr txBox="1"/>
            <p:nvPr/>
          </p:nvSpPr>
          <p:spPr>
            <a:xfrm>
              <a:off x="6941337" y="5329432"/>
              <a:ext cx="354466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Small steps</a:t>
              </a:r>
            </a:p>
            <a:p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Dual Coding</a:t>
              </a:r>
            </a:p>
            <a:p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Active schema-building</a:t>
              </a:r>
            </a:p>
            <a:p>
              <a:r>
                <a:rPr lang="en-US" sz="16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Knowledge builds on knowledge</a:t>
              </a: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69831C7A-0243-B549-99D6-512752473400}"/>
                </a:ext>
              </a:extLst>
            </p:cNvPr>
            <p:cNvCxnSpPr>
              <a:cxnSpLocks/>
            </p:cNvCxnSpPr>
            <p:nvPr/>
          </p:nvCxnSpPr>
          <p:spPr>
            <a:xfrm>
              <a:off x="7102475" y="4406900"/>
              <a:ext cx="0" cy="708439"/>
            </a:xfrm>
            <a:prstGeom prst="line">
              <a:avLst/>
            </a:prstGeom>
            <a:ln w="3810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BCA4B067-6F93-1848-90EF-E594C488E92F}"/>
                </a:ext>
              </a:extLst>
            </p:cNvPr>
            <p:cNvCxnSpPr/>
            <p:nvPr/>
          </p:nvCxnSpPr>
          <p:spPr>
            <a:xfrm>
              <a:off x="7102475" y="5082510"/>
              <a:ext cx="0" cy="220754"/>
            </a:xfrm>
            <a:prstGeom prst="line">
              <a:avLst/>
            </a:prstGeom>
            <a:ln w="38100">
              <a:solidFill>
                <a:schemeClr val="bg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DD92B8A6-5CBF-9E4B-B7C9-71A7E6497F75}"/>
                </a:ext>
              </a:extLst>
            </p:cNvPr>
            <p:cNvSpPr/>
            <p:nvPr/>
          </p:nvSpPr>
          <p:spPr>
            <a:xfrm>
              <a:off x="6965950" y="5012934"/>
              <a:ext cx="273050" cy="177800"/>
            </a:xfrm>
            <a:prstGeom prst="rect">
              <a:avLst/>
            </a:prstGeom>
            <a:solidFill>
              <a:srgbClr val="FCD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7B531530-5E62-844F-8B93-B6BB66892C77}"/>
                </a:ext>
              </a:extLst>
            </p:cNvPr>
            <p:cNvCxnSpPr/>
            <p:nvPr/>
          </p:nvCxnSpPr>
          <p:spPr>
            <a:xfrm>
              <a:off x="7102475" y="5010781"/>
              <a:ext cx="0" cy="17995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B13152E-DC09-E345-9087-3B3822A0F577}"/>
              </a:ext>
            </a:extLst>
          </p:cNvPr>
          <p:cNvCxnSpPr>
            <a:cxnSpLocks/>
            <a:stCxn id="88" idx="6"/>
          </p:cNvCxnSpPr>
          <p:nvPr/>
        </p:nvCxnSpPr>
        <p:spPr>
          <a:xfrm>
            <a:off x="11015017" y="424747"/>
            <a:ext cx="9017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Oval 87">
            <a:extLst>
              <a:ext uri="{FF2B5EF4-FFF2-40B4-BE49-F238E27FC236}">
                <a16:creationId xmlns:a16="http://schemas.microsoft.com/office/drawing/2014/main" id="{71A7E06F-0DE1-AD44-9D32-C7FC83F9B731}"/>
              </a:ext>
            </a:extLst>
          </p:cNvPr>
          <p:cNvSpPr/>
          <p:nvPr/>
        </p:nvSpPr>
        <p:spPr>
          <a:xfrm>
            <a:off x="10691167" y="262822"/>
            <a:ext cx="323850" cy="32385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E0E21A8-5A9A-7049-BEC7-4575FB3843F3}"/>
              </a:ext>
            </a:extLst>
          </p:cNvPr>
          <p:cNvSpPr/>
          <p:nvPr/>
        </p:nvSpPr>
        <p:spPr>
          <a:xfrm>
            <a:off x="11145192" y="262822"/>
            <a:ext cx="323850" cy="323850"/>
          </a:xfrm>
          <a:prstGeom prst="ellipse">
            <a:avLst/>
          </a:prstGeom>
          <a:solidFill>
            <a:srgbClr val="FCDF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2007C258-07C0-E843-85E2-62D93C06EF33}"/>
              </a:ext>
            </a:extLst>
          </p:cNvPr>
          <p:cNvSpPr/>
          <p:nvPr/>
        </p:nvSpPr>
        <p:spPr>
          <a:xfrm>
            <a:off x="11592867" y="263525"/>
            <a:ext cx="323850" cy="32385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82C5011-EC33-5F4A-B12B-77DDB50F4320}"/>
              </a:ext>
            </a:extLst>
          </p:cNvPr>
          <p:cNvSpPr txBox="1"/>
          <p:nvPr/>
        </p:nvSpPr>
        <p:spPr>
          <a:xfrm>
            <a:off x="10738792" y="228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CE6DA12-2894-C541-9CF1-33002B6F2F72}"/>
              </a:ext>
            </a:extLst>
          </p:cNvPr>
          <p:cNvSpPr txBox="1"/>
          <p:nvPr/>
        </p:nvSpPr>
        <p:spPr>
          <a:xfrm>
            <a:off x="11199167" y="231775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F974631A-8725-F241-8C36-71FA62325040}"/>
              </a:ext>
            </a:extLst>
          </p:cNvPr>
          <p:cNvSpPr txBox="1"/>
          <p:nvPr/>
        </p:nvSpPr>
        <p:spPr>
          <a:xfrm>
            <a:off x="11634142" y="24765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1172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30872-A89D-C4A5-4756-E37C8F10D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/>
              </a:rPr>
              <a:t>So what? Key takeaways: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6F7DA-ADEB-D2FF-63DF-1974DE87B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latin typeface="Georgia"/>
              </a:rPr>
              <a:t>Think about the space in which your child/ren are revising/working in and the cognitive load</a:t>
            </a:r>
          </a:p>
          <a:p>
            <a:r>
              <a:rPr lang="en-US" dirty="0">
                <a:latin typeface="Georgia"/>
              </a:rPr>
              <a:t>Multi-tasking is a false economy</a:t>
            </a:r>
          </a:p>
          <a:p>
            <a:r>
              <a:rPr lang="en-US" dirty="0">
                <a:latin typeface="Georgia"/>
              </a:rPr>
              <a:t>Are they ‘cramming’? We should all be promoting ‘inter-leaving’, ‘spaced practice’, ‘chunking’, retrieval practice (little and often!)</a:t>
            </a:r>
          </a:p>
          <a:p>
            <a:r>
              <a:rPr lang="en-US" dirty="0">
                <a:latin typeface="Georgia"/>
              </a:rPr>
              <a:t>Mental ‘hygiene’:</a:t>
            </a:r>
          </a:p>
          <a:p>
            <a:pPr lvl="1"/>
            <a:r>
              <a:rPr lang="en-US" dirty="0">
                <a:latin typeface="Georgia"/>
              </a:rPr>
              <a:t>Plenty of sleep, early nights</a:t>
            </a:r>
          </a:p>
          <a:p>
            <a:pPr lvl="1"/>
            <a:r>
              <a:rPr lang="en-US" dirty="0">
                <a:latin typeface="Georgia"/>
              </a:rPr>
              <a:t>Lots of water</a:t>
            </a:r>
          </a:p>
          <a:p>
            <a:pPr lvl="1"/>
            <a:r>
              <a:rPr lang="en-US" dirty="0">
                <a:latin typeface="Georgia"/>
              </a:rPr>
              <a:t>Healthy diet</a:t>
            </a:r>
          </a:p>
          <a:p>
            <a:pPr lvl="1"/>
            <a:r>
              <a:rPr lang="en-US" dirty="0">
                <a:latin typeface="Georgia"/>
              </a:rPr>
              <a:t>Exercise</a:t>
            </a:r>
          </a:p>
          <a:p>
            <a:pPr lvl="1"/>
            <a:r>
              <a:rPr lang="en-US" dirty="0">
                <a:latin typeface="Georgia"/>
              </a:rPr>
              <a:t>Promote and healthy body and mind – aids with feelings of stress and overwhelm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420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EF98337C-419C-BD99-044F-2ACE918138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9055" y="138544"/>
            <a:ext cx="5209309" cy="651163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7114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241</TotalTime>
  <Words>254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Examinations 2023 </vt:lpstr>
      <vt:lpstr>The final countdown!</vt:lpstr>
      <vt:lpstr>PowerPoint Presentation</vt:lpstr>
      <vt:lpstr>PowerPoint Presentation</vt:lpstr>
      <vt:lpstr>So what? Key takeaways: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Examinations 2023 </dc:title>
  <dc:creator>L Crimes (St Brigid's School)</dc:creator>
  <cp:lastModifiedBy>L Crimes (St Brigid's School)</cp:lastModifiedBy>
  <cp:revision>3</cp:revision>
  <dcterms:created xsi:type="dcterms:W3CDTF">2023-04-17T14:42:48Z</dcterms:created>
  <dcterms:modified xsi:type="dcterms:W3CDTF">2023-04-18T12:53:42Z</dcterms:modified>
</cp:coreProperties>
</file>