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9" r:id="rId6"/>
    <p:sldId id="293" r:id="rId7"/>
    <p:sldId id="295" r:id="rId8"/>
    <p:sldId id="294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6DE3-FDD7-445A-82F4-487CD821D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 fontScale="90000"/>
          </a:bodyPr>
          <a:lstStyle/>
          <a:p>
            <a:pPr algn="l"/>
            <a:r>
              <a:rPr lang="en-GB" b="1"/>
              <a:t>Year 7 Interim Report December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75BF-3514-49C1-B0AE-3ACB70112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771878"/>
            <a:ext cx="4299666" cy="1478582"/>
          </a:xfrm>
        </p:spPr>
        <p:txBody>
          <a:bodyPr>
            <a:normAutofit/>
          </a:bodyPr>
          <a:lstStyle/>
          <a:p>
            <a:pPr algn="l"/>
            <a:r>
              <a:rPr lang="en-GB" b="1" i="1">
                <a:solidFill>
                  <a:schemeClr val="tx1"/>
                </a:solidFill>
              </a:rPr>
              <a:t>A parent/carer's guide to </a:t>
            </a:r>
            <a:endParaRPr lang="en-US" b="1">
              <a:solidFill>
                <a:schemeClr val="tx1"/>
              </a:solidFill>
            </a:endParaRPr>
          </a:p>
          <a:p>
            <a:pPr algn="l"/>
            <a:r>
              <a:rPr lang="en-GB" b="1" i="1">
                <a:solidFill>
                  <a:schemeClr val="tx1"/>
                </a:solidFill>
              </a:rPr>
              <a:t>understanding the new </a:t>
            </a:r>
            <a:endParaRPr lang="en-GB" b="1">
              <a:solidFill>
                <a:schemeClr val="tx1"/>
              </a:solidFill>
            </a:endParaRPr>
          </a:p>
          <a:p>
            <a:pPr algn="l"/>
            <a:r>
              <a:rPr lang="en-GB" b="1" i="1">
                <a:solidFill>
                  <a:schemeClr val="tx1"/>
                </a:solidFill>
              </a:rPr>
              <a:t>Curriculum for Wales report.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C3DEF-F4EA-4406-A15A-0FDE24A94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618" y="1265315"/>
            <a:ext cx="2904678" cy="4335340"/>
          </a:xfrm>
          <a:prstGeom prst="rect">
            <a:avLst/>
          </a:prstGeom>
        </p:spPr>
      </p:pic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16F796F0-DB8A-EA52-20E9-59ACD0BA9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767" y="5895632"/>
            <a:ext cx="730250" cy="730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FE17E6-CF51-2B55-8D7F-28D3C3F82DB2}"/>
              </a:ext>
            </a:extLst>
          </p:cNvPr>
          <p:cNvSpPr txBox="1"/>
          <p:nvPr/>
        </p:nvSpPr>
        <p:spPr>
          <a:xfrm>
            <a:off x="2219068" y="5967283"/>
            <a:ext cx="1663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Please click for sound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0E48E0F-D0DE-F1C0-5B0C-E0C48AD2ADC7}"/>
              </a:ext>
            </a:extLst>
          </p:cNvPr>
          <p:cNvSpPr/>
          <p:nvPr/>
        </p:nvSpPr>
        <p:spPr>
          <a:xfrm>
            <a:off x="1238250" y="6018770"/>
            <a:ext cx="978243" cy="4839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744">
        <p:cut thruBlk="1"/>
      </p:transition>
    </mc:Choice>
    <mc:Fallback>
      <p:transition spd="slow" advTm="10744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08" objId="5"/>
        <p14:triggerEvt type="onClick" time="2508" objId="5"/>
        <p14:stopEvt time="9874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30D8-3F82-1437-9FAB-AFB86C7D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8548D-315A-AE9E-6ADC-EA7C9D0B4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GB" sz="2800"/>
          </a:p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64B6-1F37-4F85-8A56-934D1FA912D0}"/>
              </a:ext>
            </a:extLst>
          </p:cNvPr>
          <p:cNvSpPr txBox="1"/>
          <p:nvPr/>
        </p:nvSpPr>
        <p:spPr>
          <a:xfrm>
            <a:off x="838771" y="1068908"/>
            <a:ext cx="322004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latin typeface="Georgia"/>
              </a:rPr>
              <a:t>The front cover of the report will give information with respect to your child’s attendance. </a:t>
            </a:r>
            <a:endParaRPr lang="en-GB">
              <a:latin typeface="Georgia" panose="02040502050405020303" pitchFamily="18" charset="0"/>
            </a:endParaRPr>
          </a:p>
          <a:p>
            <a:endParaRPr lang="en-GB">
              <a:latin typeface="Georgia" panose="02040502050405020303" pitchFamily="18" charset="0"/>
            </a:endParaRPr>
          </a:p>
          <a:p>
            <a:r>
              <a:rPr lang="en-GB">
                <a:latin typeface="Georgia" panose="02040502050405020303" pitchFamily="18" charset="0"/>
              </a:rPr>
              <a:t>This will include:</a:t>
            </a:r>
          </a:p>
          <a:p>
            <a:endParaRPr lang="en-GB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>
                <a:latin typeface="Georgia"/>
              </a:rPr>
              <a:t>Authorised absence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>
                <a:latin typeface="Georgia"/>
              </a:rPr>
              <a:t>Unauthorised absence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>
                <a:latin typeface="Georgia"/>
              </a:rPr>
              <a:t>Times late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969C880-20F8-498A-A442-C6814D38B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0913" y="593673"/>
            <a:ext cx="4513262" cy="5369028"/>
          </a:xfrm>
          <a:prstGeom prst="rect">
            <a:avLst/>
          </a:prstGeom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1294F9A9-CA4C-E10C-9882-59AF64207792}"/>
              </a:ext>
            </a:extLst>
          </p:cNvPr>
          <p:cNvSpPr/>
          <p:nvPr/>
        </p:nvSpPr>
        <p:spPr>
          <a:xfrm rot="5400000">
            <a:off x="4219317" y="3830592"/>
            <a:ext cx="1287163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lide 2">
            <a:hlinkClick r:id="" action="ppaction://media"/>
            <a:extLst>
              <a:ext uri="{FF2B5EF4-FFF2-40B4-BE49-F238E27FC236}">
                <a16:creationId xmlns:a16="http://schemas.microsoft.com/office/drawing/2014/main" id="{F89A5914-8992-F650-6B5F-D84B27D28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307" y="584414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5"/>
    </mc:Choice>
    <mc:Fallback>
      <p:transition spd="slow" advTm="202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69" objId="5"/>
        <p14:triggerEvt type="onClick" time="670" objId="5"/>
        <p14:stopEvt time="19520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FF520-BD4B-4CBF-A780-1D6A43AC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84" y="503853"/>
            <a:ext cx="5209515" cy="6354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7E2D6-9883-467E-A849-DC4C1BE5969A}"/>
              </a:ext>
            </a:extLst>
          </p:cNvPr>
          <p:cNvSpPr txBox="1"/>
          <p:nvPr/>
        </p:nvSpPr>
        <p:spPr>
          <a:xfrm flipH="1">
            <a:off x="7430015" y="298832"/>
            <a:ext cx="37673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latin typeface="Georgia"/>
              </a:rPr>
              <a:t>Each subject will now report on your child’s progress with respect to their Attitude to Learning (</a:t>
            </a:r>
            <a:r>
              <a:rPr lang="en-GB" sz="1400" b="1" err="1">
                <a:latin typeface="Georgia"/>
              </a:rPr>
              <a:t>AtL</a:t>
            </a:r>
            <a:r>
              <a:rPr lang="en-GB" sz="1400" b="1">
                <a:latin typeface="Georgia"/>
              </a:rPr>
              <a:t>) and their Wellbeing</a:t>
            </a:r>
            <a:r>
              <a:rPr lang="en-GB" b="1"/>
              <a:t>. </a:t>
            </a: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BEF91D-5C77-4C62-8909-EF24354F763E}"/>
              </a:ext>
            </a:extLst>
          </p:cNvPr>
          <p:cNvCxnSpPr>
            <a:cxnSpLocks/>
          </p:cNvCxnSpPr>
          <p:nvPr/>
        </p:nvCxnSpPr>
        <p:spPr>
          <a:xfrm flipH="1">
            <a:off x="6332299" y="746825"/>
            <a:ext cx="1008094" cy="602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AAB952-9E3B-4FFE-9691-D3F434DEACDE}"/>
              </a:ext>
            </a:extLst>
          </p:cNvPr>
          <p:cNvCxnSpPr/>
          <p:nvPr/>
        </p:nvCxnSpPr>
        <p:spPr>
          <a:xfrm flipH="1">
            <a:off x="6332299" y="1185729"/>
            <a:ext cx="1108013" cy="143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33BD73-C8EC-40E7-9118-1675DE293873}"/>
              </a:ext>
            </a:extLst>
          </p:cNvPr>
          <p:cNvSpPr txBox="1"/>
          <p:nvPr/>
        </p:nvSpPr>
        <p:spPr>
          <a:xfrm>
            <a:off x="7429448" y="1593321"/>
            <a:ext cx="53399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Georgia" panose="02040502050405020303" pitchFamily="18" charset="0"/>
              </a:rPr>
              <a:t>There are 6 Areas of Learning Experience (</a:t>
            </a:r>
            <a:r>
              <a:rPr lang="en-GB" sz="1400" err="1">
                <a:latin typeface="Georgia" panose="02040502050405020303" pitchFamily="18" charset="0"/>
              </a:rPr>
              <a:t>AoLE</a:t>
            </a:r>
            <a:r>
              <a:rPr lang="en-GB" sz="1400">
                <a:latin typeface="Georgia" panose="02040502050405020303" pitchFamily="18" charset="0"/>
              </a:rPr>
              <a:t>). </a:t>
            </a:r>
          </a:p>
          <a:p>
            <a:r>
              <a:rPr lang="en-GB" sz="1400">
                <a:latin typeface="Georgia" panose="02040502050405020303" pitchFamily="18" charset="0"/>
              </a:rPr>
              <a:t>In each </a:t>
            </a:r>
            <a:r>
              <a:rPr lang="en-GB" sz="1400" err="1">
                <a:latin typeface="Georgia" panose="02040502050405020303" pitchFamily="18" charset="0"/>
              </a:rPr>
              <a:t>AoLE</a:t>
            </a:r>
            <a:r>
              <a:rPr lang="en-GB" sz="1400">
                <a:latin typeface="Georgia" panose="02040502050405020303" pitchFamily="18" charset="0"/>
              </a:rPr>
              <a:t>, you will find the different subjects.</a:t>
            </a:r>
          </a:p>
          <a:p>
            <a:endParaRPr lang="en-GB" sz="1400">
              <a:latin typeface="Georgia" panose="02040502050405020303" pitchFamily="18" charset="0"/>
            </a:endParaRPr>
          </a:p>
          <a:p>
            <a:r>
              <a:rPr lang="en-GB" sz="1400" b="1">
                <a:latin typeface="Georgia" panose="02040502050405020303" pitchFamily="18" charset="0"/>
              </a:rPr>
              <a:t>Mathematics &amp;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Maths</a:t>
            </a:r>
          </a:p>
          <a:p>
            <a:r>
              <a:rPr lang="en-GB" sz="1400" b="1">
                <a:latin typeface="Georgia" panose="02040502050405020303" pitchFamily="18" charset="0"/>
              </a:rPr>
              <a:t>Languages, Literacy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Welsh</a:t>
            </a:r>
          </a:p>
          <a:p>
            <a:r>
              <a:rPr lang="en-GB" sz="1400" b="1">
                <a:latin typeface="Georgia" panose="02040502050405020303" pitchFamily="18" charset="0"/>
              </a:rPr>
              <a:t>Science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Design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ICT</a:t>
            </a:r>
          </a:p>
          <a:p>
            <a:r>
              <a:rPr lang="en-GB" sz="1400" b="1">
                <a:latin typeface="Georgia" panose="02040502050405020303" pitchFamily="18" charset="0"/>
              </a:rPr>
              <a:t>Expressive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Drama</a:t>
            </a:r>
          </a:p>
          <a:p>
            <a:r>
              <a:rPr lang="en-GB" sz="1400" b="1">
                <a:latin typeface="Georgia" panose="02040502050405020303" pitchFamily="18" charset="0"/>
              </a:rPr>
              <a:t>Humanities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Geography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Religion, Values and Ethics</a:t>
            </a:r>
          </a:p>
          <a:p>
            <a:r>
              <a:rPr lang="en-GB" sz="1400" b="1">
                <a:latin typeface="Georgia" panose="02040502050405020303" pitchFamily="18" charset="0"/>
              </a:rPr>
              <a:t>Health and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Health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Georgia" panose="02040502050405020303" pitchFamily="18" charset="0"/>
              </a:rPr>
              <a:t>PE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023BE632-B623-4F10-ECC9-AC62CCA44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9226" y="553522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8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38"/>
    </mc:Choice>
    <mc:Fallback>
      <p:transition spd="slow" advTm="1823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34" objId="3"/>
        <p14:triggerEvt type="onClick" time="1734" objId="3"/>
        <p14:stopEvt time="16868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F14D6-5457-D7CC-E563-DBAAA5BE696B}"/>
              </a:ext>
            </a:extLst>
          </p:cNvPr>
          <p:cNvSpPr txBox="1"/>
          <p:nvPr/>
        </p:nvSpPr>
        <p:spPr>
          <a:xfrm>
            <a:off x="1992527" y="520013"/>
            <a:ext cx="83709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Georgia"/>
              </a:rPr>
              <a:t>Subject Attitude to Learning and Wellbeing</a:t>
            </a:r>
            <a:endParaRPr lang="en-US" sz="2800" b="1"/>
          </a:p>
        </p:txBody>
      </p:sp>
      <p:pic>
        <p:nvPicPr>
          <p:cNvPr id="3" name="Recording (10)">
            <a:hlinkClick r:id="" action="ppaction://media"/>
            <a:extLst>
              <a:ext uri="{FF2B5EF4-FFF2-40B4-BE49-F238E27FC236}">
                <a16:creationId xmlns:a16="http://schemas.microsoft.com/office/drawing/2014/main" id="{B0701621-0FD4-605F-35A5-DCB7F96A3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20713" y="5730875"/>
            <a:ext cx="730250" cy="730250"/>
          </a:xfrm>
          <a:prstGeom prst="rect">
            <a:avLst/>
          </a:prstGeom>
        </p:spPr>
      </p:pic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0F6BB8C-9581-5A25-E2A0-ABBE97B45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327" y="1414205"/>
            <a:ext cx="3412273" cy="50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2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7"/>
    </mc:Choice>
    <mc:Fallback>
      <p:transition spd="slow" advTm="158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25" objId="3"/>
        <p14:triggerEvt type="onClick" time="726" objId="3"/>
        <p14:stopEvt time="1381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257BD-9138-CD11-C994-E68B70DF574A}"/>
              </a:ext>
            </a:extLst>
          </p:cNvPr>
          <p:cNvSpPr txBox="1"/>
          <p:nvPr/>
        </p:nvSpPr>
        <p:spPr>
          <a:xfrm>
            <a:off x="5315980" y="617837"/>
            <a:ext cx="32701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3238D-4FE5-CDA1-45A9-EB4F6DA7283C}"/>
              </a:ext>
            </a:extLst>
          </p:cNvPr>
          <p:cNvSpPr txBox="1"/>
          <p:nvPr/>
        </p:nvSpPr>
        <p:spPr>
          <a:xfrm>
            <a:off x="213669" y="352682"/>
            <a:ext cx="59466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Georgia"/>
              </a:rPr>
              <a:t>Targets for next term (example)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7B73C2-8D15-172B-F2DD-927870CA3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73049"/>
              </p:ext>
            </p:extLst>
          </p:nvPr>
        </p:nvGraphicFramePr>
        <p:xfrm>
          <a:off x="823783" y="2605216"/>
          <a:ext cx="9445771" cy="3578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5771">
                  <a:extLst>
                    <a:ext uri="{9D8B030D-6E8A-4147-A177-3AD203B41FA5}">
                      <a16:colId xmlns:a16="http://schemas.microsoft.com/office/drawing/2014/main" val="1113786243"/>
                    </a:ext>
                  </a:extLst>
                </a:gridCol>
              </a:tblGrid>
              <a:tr h="1789155"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2800">
                          <a:effectLst/>
                          <a:latin typeface="Georgia"/>
                        </a:rPr>
                        <a:t>Be able to understand the difference between facts, opinions and beliefs, and consider how this may affect the importance and usefulness of evidence.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83227095"/>
                  </a:ext>
                </a:extLst>
              </a:tr>
              <a:tr h="1789155"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2800">
                          <a:effectLst/>
                          <a:latin typeface="Georgia"/>
                        </a:rPr>
                        <a:t>Develop the ability to reflect on the strengths and weaknesses of the approaches she has taken to her enquiries.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51342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6EC9F9-9536-E835-FB10-AB54B300E166}"/>
              </a:ext>
            </a:extLst>
          </p:cNvPr>
          <p:cNvSpPr txBox="1"/>
          <p:nvPr/>
        </p:nvSpPr>
        <p:spPr>
          <a:xfrm>
            <a:off x="492211" y="171758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Georgia"/>
              </a:rPr>
              <a:t>Humanities</a:t>
            </a:r>
          </a:p>
        </p:txBody>
      </p:sp>
      <p:pic>
        <p:nvPicPr>
          <p:cNvPr id="4" name="Recording (7)">
            <a:hlinkClick r:id="" action="ppaction://media"/>
            <a:extLst>
              <a:ext uri="{FF2B5EF4-FFF2-40B4-BE49-F238E27FC236}">
                <a16:creationId xmlns:a16="http://schemas.microsoft.com/office/drawing/2014/main" id="{65B1D2BC-EC8D-9A9A-9A86-7C1C7EA01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9145" y="588533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1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4"/>
    </mc:Choice>
    <mc:Fallback>
      <p:transition spd="slow" advTm="160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70" objId="4"/>
        <p14:triggerEvt type="onClick" time="670" objId="4"/>
        <p14:stopEvt time="15013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F3DAE5A-717C-AEE1-C751-27025F859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84132" y="399753"/>
            <a:ext cx="4953918" cy="65109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6E1F2-2882-511F-5233-9C5A9031BCA3}"/>
              </a:ext>
            </a:extLst>
          </p:cNvPr>
          <p:cNvSpPr txBox="1"/>
          <p:nvPr/>
        </p:nvSpPr>
        <p:spPr>
          <a:xfrm>
            <a:off x="426611" y="402464"/>
            <a:ext cx="341142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Georgia"/>
              </a:rPr>
              <a:t>Pupil report feedback and target setting</a:t>
            </a:r>
          </a:p>
        </p:txBody>
      </p:sp>
      <p:pic>
        <p:nvPicPr>
          <p:cNvPr id="2" name="last">
            <a:hlinkClick r:id="" action="ppaction://media"/>
            <a:extLst>
              <a:ext uri="{FF2B5EF4-FFF2-40B4-BE49-F238E27FC236}">
                <a16:creationId xmlns:a16="http://schemas.microsoft.com/office/drawing/2014/main" id="{3E957D75-1A1E-F754-33D1-96CF4BBF1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199" y="56381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94"/>
    </mc:Choice>
    <mc:Fallback>
      <p:transition spd="slow" advTm="1309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34" objId="2"/>
        <p14:triggerEvt type="onClick" time="1334" objId="2"/>
        <p14:stopEvt time="11590" objId="2"/>
      </p14:showEvtLst>
    </p:ext>
  </p:extLs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26226D1B29A48B001BA95DA47A85A" ma:contentTypeVersion="12" ma:contentTypeDescription="Create a new document." ma:contentTypeScope="" ma:versionID="e57ef2a5a9b5bd401a1465593793927f">
  <xsd:schema xmlns:xsd="http://www.w3.org/2001/XMLSchema" xmlns:xs="http://www.w3.org/2001/XMLSchema" xmlns:p="http://schemas.microsoft.com/office/2006/metadata/properties" xmlns:ns3="502f5654-6666-4464-ac3b-f0ad7a1ee4c7" xmlns:ns4="01af618b-e8d7-4dbf-b174-fa3ffc41b954" targetNamespace="http://schemas.microsoft.com/office/2006/metadata/properties" ma:root="true" ma:fieldsID="b6377e7fc183ce29c797512315f3478c" ns3:_="" ns4:_="">
    <xsd:import namespace="502f5654-6666-4464-ac3b-f0ad7a1ee4c7"/>
    <xsd:import namespace="01af618b-e8d7-4dbf-b174-fa3ffc41b9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f5654-6666-4464-ac3b-f0ad7a1ee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f618b-e8d7-4dbf-b174-fa3ffc41b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AF6A16-A0F7-4945-B149-C251440B242E}">
  <ds:schemaRefs>
    <ds:schemaRef ds:uri="01af618b-e8d7-4dbf-b174-fa3ffc41b954"/>
    <ds:schemaRef ds:uri="502f5654-6666-4464-ac3b-f0ad7a1ee4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75C7CC-E8D5-4C4D-A00C-C35D8D94DF4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1af618b-e8d7-4dbf-b174-fa3ffc41b95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02f5654-6666-4464-ac3b-f0ad7a1ee4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6D2F76-74A8-4780-BBA6-4363DDC12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205</Words>
  <Application>Microsoft Office PowerPoint</Application>
  <PresentationFormat>Widescreen</PresentationFormat>
  <Paragraphs>49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Georgia</vt:lpstr>
      <vt:lpstr>Trebuchet MS</vt:lpstr>
      <vt:lpstr>Wingdings 3</vt:lpstr>
      <vt:lpstr>Facet</vt:lpstr>
      <vt:lpstr>Year 7 Interim Report December 2022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:  Rewards and Sanctions Policy  (Updated)</dc:title>
  <dc:creator>P Humberstone (St Brigids School)</dc:creator>
  <cp:lastModifiedBy>S Hughes (St Brigid's School)</cp:lastModifiedBy>
  <cp:revision>7</cp:revision>
  <dcterms:created xsi:type="dcterms:W3CDTF">2021-08-11T07:38:00Z</dcterms:created>
  <dcterms:modified xsi:type="dcterms:W3CDTF">2022-12-21T11:15:20Z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0x01010023E26226D1B29A48B001BA95DA47A85A</vt:lpwstr>
  </property>
</Properties>
</file>