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8" r:id="rId3"/>
    <p:sldId id="260" r:id="rId4"/>
    <p:sldId id="257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3" r:id="rId17"/>
    <p:sldId id="274" r:id="rId18"/>
    <p:sldId id="262" r:id="rId19"/>
    <p:sldId id="275" r:id="rId20"/>
    <p:sldId id="276" r:id="rId21"/>
    <p:sldId id="277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228" autoAdjust="0"/>
  </p:normalViewPr>
  <p:slideViewPr>
    <p:cSldViewPr snapToGrid="0">
      <p:cViewPr varScale="1">
        <p:scale>
          <a:sx n="79" d="100"/>
          <a:sy n="79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Roberts" userId="9110554a-cbad-435a-9c32-a99413882a9d" providerId="ADAL" clId="{2F6A4953-A419-4907-87E1-12302A9DB532}"/>
    <pc:docChg chg="custSel modSld">
      <pc:chgData name="Andrew Roberts" userId="9110554a-cbad-435a-9c32-a99413882a9d" providerId="ADAL" clId="{2F6A4953-A419-4907-87E1-12302A9DB532}" dt="2022-09-15T08:44:54.750" v="109" actId="14100"/>
      <pc:docMkLst>
        <pc:docMk/>
      </pc:docMkLst>
      <pc:sldChg chg="addSp delSp modSp modNotesTx">
        <pc:chgData name="Andrew Roberts" userId="9110554a-cbad-435a-9c32-a99413882a9d" providerId="ADAL" clId="{2F6A4953-A419-4907-87E1-12302A9DB532}" dt="2022-09-15T08:44:33.953" v="106" actId="108"/>
        <pc:sldMkLst>
          <pc:docMk/>
          <pc:sldMk cId="16707989" sldId="262"/>
        </pc:sldMkLst>
        <pc:spChg chg="add del mod">
          <ac:chgData name="Andrew Roberts" userId="9110554a-cbad-435a-9c32-a99413882a9d" providerId="ADAL" clId="{2F6A4953-A419-4907-87E1-12302A9DB532}" dt="2022-09-15T08:43:41.099" v="67" actId="478"/>
          <ac:spMkLst>
            <pc:docMk/>
            <pc:sldMk cId="16707989" sldId="262"/>
            <ac:spMk id="3" creationId="{135B6D03-1B87-486F-B96C-01F5106C383F}"/>
          </ac:spMkLst>
        </pc:spChg>
        <pc:spChg chg="mod">
          <ac:chgData name="Andrew Roberts" userId="9110554a-cbad-435a-9c32-a99413882a9d" providerId="ADAL" clId="{2F6A4953-A419-4907-87E1-12302A9DB532}" dt="2022-09-15T08:44:10.763" v="105" actId="1037"/>
          <ac:spMkLst>
            <pc:docMk/>
            <pc:sldMk cId="16707989" sldId="262"/>
            <ac:spMk id="5" creationId="{635E18F7-B1EE-BE4B-9BAA-9BB347012392}"/>
          </ac:spMkLst>
        </pc:spChg>
        <pc:picChg chg="mod">
          <ac:chgData name="Andrew Roberts" userId="9110554a-cbad-435a-9c32-a99413882a9d" providerId="ADAL" clId="{2F6A4953-A419-4907-87E1-12302A9DB532}" dt="2022-09-15T08:43:44.690" v="76" actId="1036"/>
          <ac:picMkLst>
            <pc:docMk/>
            <pc:sldMk cId="16707989" sldId="262"/>
            <ac:picMk id="4" creationId="{C8E4C696-0558-8F40-B74E-95975485130B}"/>
          </ac:picMkLst>
        </pc:picChg>
        <pc:picChg chg="add mod">
          <ac:chgData name="Andrew Roberts" userId="9110554a-cbad-435a-9c32-a99413882a9d" providerId="ADAL" clId="{2F6A4953-A419-4907-87E1-12302A9DB532}" dt="2022-09-15T08:44:33.953" v="106" actId="108"/>
          <ac:picMkLst>
            <pc:docMk/>
            <pc:sldMk cId="16707989" sldId="262"/>
            <ac:picMk id="9" creationId="{3B9D3E41-A0AC-4FF6-BBC1-05E0CD4DAE03}"/>
          </ac:picMkLst>
        </pc:picChg>
      </pc:sldChg>
      <pc:sldChg chg="addSp delSp modSp modNotesTx">
        <pc:chgData name="Andrew Roberts" userId="9110554a-cbad-435a-9c32-a99413882a9d" providerId="ADAL" clId="{2F6A4953-A419-4907-87E1-12302A9DB532}" dt="2022-09-15T08:44:54.750" v="109" actId="14100"/>
        <pc:sldMkLst>
          <pc:docMk/>
          <pc:sldMk cId="4083509311" sldId="264"/>
        </pc:sldMkLst>
        <pc:spChg chg="add del mod">
          <ac:chgData name="Andrew Roberts" userId="9110554a-cbad-435a-9c32-a99413882a9d" providerId="ADAL" clId="{2F6A4953-A419-4907-87E1-12302A9DB532}" dt="2022-09-15T08:42:25.429" v="43" actId="478"/>
          <ac:spMkLst>
            <pc:docMk/>
            <pc:sldMk cId="4083509311" sldId="264"/>
            <ac:spMk id="3" creationId="{47D11BF9-1D07-4BC1-9F7F-2D056EE62B31}"/>
          </ac:spMkLst>
        </pc:spChg>
        <pc:picChg chg="mod">
          <ac:chgData name="Andrew Roberts" userId="9110554a-cbad-435a-9c32-a99413882a9d" providerId="ADAL" clId="{2F6A4953-A419-4907-87E1-12302A9DB532}" dt="2022-09-15T08:44:54.750" v="109" actId="14100"/>
          <ac:picMkLst>
            <pc:docMk/>
            <pc:sldMk cId="4083509311" sldId="264"/>
            <ac:picMk id="4" creationId="{F6DB74FC-96C9-8941-959A-6744F8ED90E2}"/>
          </ac:picMkLst>
        </pc:picChg>
        <pc:picChg chg="add mod">
          <ac:chgData name="Andrew Roberts" userId="9110554a-cbad-435a-9c32-a99413882a9d" providerId="ADAL" clId="{2F6A4953-A419-4907-87E1-12302A9DB532}" dt="2022-09-15T08:44:45.471" v="107" actId="108"/>
          <ac:picMkLst>
            <pc:docMk/>
            <pc:sldMk cId="4083509311" sldId="264"/>
            <ac:picMk id="7" creationId="{D033522F-536A-4193-B1ED-1FC8ED579A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77961-EFF1-4EC5-A404-391CCDD96636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C7C98-3075-44B5-A54A-248ADCF37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10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https://www.youtube.com/watch?v=4jfoxD3n-Dk</a:t>
            </a:r>
          </a:p>
          <a:p>
            <a:endParaRPr lang="en-GB" dirty="0"/>
          </a:p>
          <a:p>
            <a:r>
              <a:rPr lang="en-GB" dirty="0"/>
              <a:t>Last checked 15-Sep-2022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C7C98-3075-44B5-A54A-248ADCF37E2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5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https://www.youtube.com/watch?v=cVf38y07cfk</a:t>
            </a:r>
          </a:p>
          <a:p>
            <a:endParaRPr lang="en-GB" dirty="0"/>
          </a:p>
          <a:p>
            <a:r>
              <a:rPr lang="en-GB" dirty="0"/>
              <a:t>Last checked 15-Sep-2022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CC7C98-3075-44B5-A54A-248ADCF37E2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7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56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1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84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5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84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18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9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02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07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744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93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825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1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0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3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3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1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46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5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599C-A7B4-4D79-A068-AD8424706D82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45AA-2A7F-42F2-ABB4-19DBFD6276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7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45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svg"/><Relationship Id="rId18" Type="http://schemas.openxmlformats.org/officeDocument/2006/relationships/image" Target="../media/image43.png"/><Relationship Id="rId3" Type="http://schemas.openxmlformats.org/officeDocument/2006/relationships/image" Target="../media/image30.svg"/><Relationship Id="rId7" Type="http://schemas.openxmlformats.org/officeDocument/2006/relationships/image" Target="../media/image32.svg"/><Relationship Id="rId12" Type="http://schemas.openxmlformats.org/officeDocument/2006/relationships/image" Target="../media/image37.png"/><Relationship Id="rId17" Type="http://schemas.openxmlformats.org/officeDocument/2006/relationships/image" Target="../media/image42.svg"/><Relationship Id="rId2" Type="http://schemas.openxmlformats.org/officeDocument/2006/relationships/image" Target="../media/image29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1.png"/><Relationship Id="rId11" Type="http://schemas.openxmlformats.org/officeDocument/2006/relationships/image" Target="../media/image36.svg"/><Relationship Id="rId5" Type="http://schemas.openxmlformats.org/officeDocument/2006/relationships/image" Target="../media/image28.svg"/><Relationship Id="rId15" Type="http://schemas.openxmlformats.org/officeDocument/2006/relationships/image" Target="../media/image40.svg"/><Relationship Id="rId10" Type="http://schemas.openxmlformats.org/officeDocument/2006/relationships/image" Target="../media/image35.png"/><Relationship Id="rId19" Type="http://schemas.openxmlformats.org/officeDocument/2006/relationships/image" Target="../media/image44.svg"/><Relationship Id="rId4" Type="http://schemas.openxmlformats.org/officeDocument/2006/relationships/image" Target="../media/image27.png"/><Relationship Id="rId9" Type="http://schemas.openxmlformats.org/officeDocument/2006/relationships/image" Target="../media/image34.svg"/><Relationship Id="rId1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7.sv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Vf38y07cfk?feature=oembed" TargetMode="External"/><Relationship Id="rId6" Type="http://schemas.openxmlformats.org/officeDocument/2006/relationships/image" Target="../media/image46.png"/><Relationship Id="rId5" Type="http://schemas.openxmlformats.org/officeDocument/2006/relationships/image" Target="../media/image1.png"/><Relationship Id="rId4" Type="http://schemas.openxmlformats.org/officeDocument/2006/relationships/image" Target="../media/image4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51.svg"/><Relationship Id="rId7" Type="http://schemas.openxmlformats.org/officeDocument/2006/relationships/image" Target="../media/image53.sv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2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4jfoxD3n-Dk?feature=oembed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3CCBD65-E77E-4526-AEE5-B0A7F459A4C6}"/>
              </a:ext>
            </a:extLst>
          </p:cNvPr>
          <p:cNvSpPr/>
          <p:nvPr/>
        </p:nvSpPr>
        <p:spPr>
          <a:xfrm>
            <a:off x="3481431" y="2852257"/>
            <a:ext cx="1963024" cy="9899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Revision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A4EF3-AA3E-4CB7-BA7A-DFDD540F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723"/>
            <a:ext cx="7886700" cy="98990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How do you revise?</a:t>
            </a:r>
          </a:p>
        </p:txBody>
      </p:sp>
      <p:pic>
        <p:nvPicPr>
          <p:cNvPr id="4" name="Picture 3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19AE15F9-9718-41C9-9099-72E6F9403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5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6B3B-23E3-4649-9126-1C7E64ED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558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/>
                <a:cs typeface="Calibri Light"/>
              </a:rPr>
              <a:t>Chunking</a:t>
            </a:r>
            <a:endParaRPr lang="en-US" dirty="0">
              <a:latin typeface="Comic Sans MS"/>
            </a:endParaRPr>
          </a:p>
        </p:txBody>
      </p:sp>
      <p:pic>
        <p:nvPicPr>
          <p:cNvPr id="6" name="Picture 5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427B2EFD-988F-6E41-A772-4DE7B9687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548" y="366889"/>
            <a:ext cx="1229078" cy="1100667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54C3E90-EBE0-B04E-AF1D-57846E6DA070}"/>
              </a:ext>
            </a:extLst>
          </p:cNvPr>
          <p:cNvSpPr/>
          <p:nvPr/>
        </p:nvSpPr>
        <p:spPr>
          <a:xfrm>
            <a:off x="1519576" y="1383497"/>
            <a:ext cx="1230489" cy="564444"/>
          </a:xfrm>
          <a:prstGeom prst="roundRect">
            <a:avLst/>
          </a:prstGeom>
          <a:solidFill>
            <a:srgbClr val="C000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1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0BA67EE-B477-B547-9A7A-3DD62E3F4E02}"/>
              </a:ext>
            </a:extLst>
          </p:cNvPr>
          <p:cNvSpPr/>
          <p:nvPr/>
        </p:nvSpPr>
        <p:spPr>
          <a:xfrm>
            <a:off x="2529931" y="2021318"/>
            <a:ext cx="1230489" cy="564444"/>
          </a:xfrm>
          <a:prstGeom prst="roundRect">
            <a:avLst/>
          </a:prstGeom>
          <a:solidFill>
            <a:srgbClr val="FFC0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2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5BEA8D5-1FA8-F749-B1E4-9E11BEED896F}"/>
              </a:ext>
            </a:extLst>
          </p:cNvPr>
          <p:cNvSpPr/>
          <p:nvPr/>
        </p:nvSpPr>
        <p:spPr>
          <a:xfrm>
            <a:off x="3540287" y="2636562"/>
            <a:ext cx="1230489" cy="564444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3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E243CC-22FE-7942-A321-C0705831C72D}"/>
              </a:ext>
            </a:extLst>
          </p:cNvPr>
          <p:cNvSpPr/>
          <p:nvPr/>
        </p:nvSpPr>
        <p:spPr>
          <a:xfrm>
            <a:off x="4567575" y="3291318"/>
            <a:ext cx="1230489" cy="564444"/>
          </a:xfrm>
          <a:prstGeom prst="roundRect">
            <a:avLst/>
          </a:prstGeom>
          <a:solidFill>
            <a:srgbClr val="92D05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4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FC11C40-0566-0F43-8DF4-885DEAE6AADC}"/>
              </a:ext>
            </a:extLst>
          </p:cNvPr>
          <p:cNvSpPr/>
          <p:nvPr/>
        </p:nvSpPr>
        <p:spPr>
          <a:xfrm>
            <a:off x="5544064" y="3951718"/>
            <a:ext cx="1230489" cy="564444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5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556A37E-8527-E247-A600-D0713BA16D80}"/>
              </a:ext>
            </a:extLst>
          </p:cNvPr>
          <p:cNvSpPr/>
          <p:nvPr/>
        </p:nvSpPr>
        <p:spPr>
          <a:xfrm>
            <a:off x="6520553" y="4600829"/>
            <a:ext cx="1230489" cy="564444"/>
          </a:xfrm>
          <a:prstGeom prst="roundRect">
            <a:avLst/>
          </a:prstGeom>
          <a:solidFill>
            <a:srgbClr val="4B0082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6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F936646-A393-164A-BD3C-8C41F377DCE4}"/>
              </a:ext>
            </a:extLst>
          </p:cNvPr>
          <p:cNvSpPr/>
          <p:nvPr/>
        </p:nvSpPr>
        <p:spPr>
          <a:xfrm>
            <a:off x="7485753" y="5249940"/>
            <a:ext cx="1230489" cy="564444"/>
          </a:xfrm>
          <a:prstGeom prst="roundRect">
            <a:avLst/>
          </a:prstGeom>
          <a:solidFill>
            <a:srgbClr val="7F00FF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9F68AD-292F-994E-8139-0546A7A61CAA}"/>
              </a:ext>
            </a:extLst>
          </p:cNvPr>
          <p:cNvSpPr/>
          <p:nvPr/>
        </p:nvSpPr>
        <p:spPr>
          <a:xfrm>
            <a:off x="109533" y="3697892"/>
            <a:ext cx="47018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it is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particularly key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idea, consider using a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mnemonic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to memorise the order of it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4CEC98D-E006-6942-9543-675A77B53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8916" y="941241"/>
            <a:ext cx="1945217" cy="4942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omic Sans MS"/>
              </a:rPr>
              <a:t>to study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mic Sans MS"/>
              <a:cs typeface="Calibri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1CEF3E-DF52-634A-81D3-0308BDFA0B6F}"/>
              </a:ext>
            </a:extLst>
          </p:cNvPr>
          <p:cNvCxnSpPr/>
          <p:nvPr/>
        </p:nvCxnSpPr>
        <p:spPr>
          <a:xfrm>
            <a:off x="1429264" y="2083409"/>
            <a:ext cx="5994400" cy="38833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B8B7301-098B-1740-8359-F002867F9409}"/>
              </a:ext>
            </a:extLst>
          </p:cNvPr>
          <p:cNvSpPr/>
          <p:nvPr/>
        </p:nvSpPr>
        <p:spPr>
          <a:xfrm>
            <a:off x="86497" y="6076305"/>
            <a:ext cx="75499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eg.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ichard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Y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ork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ave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attle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ain)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171E24-10B8-1F40-8372-ACD4DF6D6B7E}"/>
              </a:ext>
            </a:extLst>
          </p:cNvPr>
          <p:cNvSpPr/>
          <p:nvPr/>
        </p:nvSpPr>
        <p:spPr>
          <a:xfrm>
            <a:off x="6562024" y="2144581"/>
            <a:ext cx="1718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colours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18DFFF1-9657-4142-8E1C-554E99AB503D}"/>
              </a:ext>
            </a:extLst>
          </p:cNvPr>
          <p:cNvSpPr/>
          <p:nvPr/>
        </p:nvSpPr>
        <p:spPr>
          <a:xfrm>
            <a:off x="6677353" y="2642971"/>
            <a:ext cx="1345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fonts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D51C53-1921-714B-A7E8-3CA0CA6B2F59}"/>
              </a:ext>
            </a:extLst>
          </p:cNvPr>
          <p:cNvSpPr/>
          <p:nvPr/>
        </p:nvSpPr>
        <p:spPr>
          <a:xfrm>
            <a:off x="6047993" y="1687383"/>
            <a:ext cx="2996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groups of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threes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10F853A-2EB6-ED42-A7DE-08F201E8C430}"/>
              </a:ext>
            </a:extLst>
          </p:cNvPr>
          <p:cNvSpPr/>
          <p:nvPr/>
        </p:nvSpPr>
        <p:spPr>
          <a:xfrm>
            <a:off x="6030097" y="1643448"/>
            <a:ext cx="3015049" cy="16310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06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: Rounded Corners 3">
            <a:extLst>
              <a:ext uri="{FF2B5EF4-FFF2-40B4-BE49-F238E27FC236}">
                <a16:creationId xmlns:a16="http://schemas.microsoft.com/office/drawing/2014/main" id="{4CA7EB79-CFD2-0B4B-8244-580F391425AB}"/>
              </a:ext>
            </a:extLst>
          </p:cNvPr>
          <p:cNvSpPr/>
          <p:nvPr/>
        </p:nvSpPr>
        <p:spPr>
          <a:xfrm>
            <a:off x="1452066" y="4020130"/>
            <a:ext cx="7037028" cy="9198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: Rounded Corners 3">
            <a:extLst>
              <a:ext uri="{FF2B5EF4-FFF2-40B4-BE49-F238E27FC236}">
                <a16:creationId xmlns:a16="http://schemas.microsoft.com/office/drawing/2014/main" id="{3815C368-0678-C042-854F-F4DD7E78137E}"/>
              </a:ext>
            </a:extLst>
          </p:cNvPr>
          <p:cNvSpPr/>
          <p:nvPr/>
        </p:nvSpPr>
        <p:spPr>
          <a:xfrm>
            <a:off x="1447944" y="2940973"/>
            <a:ext cx="7059167" cy="9198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09AF6F-1C9C-4E15-BCA9-2C43FB738484}"/>
              </a:ext>
            </a:extLst>
          </p:cNvPr>
          <p:cNvSpPr/>
          <p:nvPr/>
        </p:nvSpPr>
        <p:spPr>
          <a:xfrm>
            <a:off x="1466994" y="1828453"/>
            <a:ext cx="7059167" cy="9198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E2C92B-0004-48AE-BFF4-18894D0E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Comic Sans MS"/>
                <a:ea typeface="+mj-lt"/>
                <a:cs typeface="+mj-lt"/>
              </a:rPr>
              <a:t>Organisation</a:t>
            </a:r>
            <a:endParaRPr lang="en-US" dirty="0">
              <a:latin typeface="Comic Sans MS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72112-0E03-4A0F-85EB-119882100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4390" y="4305317"/>
            <a:ext cx="5893557" cy="51752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4000" b="1" dirty="0">
                <a:latin typeface="Comic Sans MS" panose="030F0902030302020204" pitchFamily="66" charset="0"/>
              </a:rPr>
              <a:t>plan </a:t>
            </a:r>
            <a:r>
              <a:rPr lang="en-US" sz="4000" dirty="0">
                <a:latin typeface="Comic Sans MS" panose="030F0902030302020204" pitchFamily="66" charset="0"/>
              </a:rPr>
              <a:t>your revision </a:t>
            </a:r>
            <a:r>
              <a:rPr lang="en-US" sz="4000" b="1" dirty="0">
                <a:latin typeface="Comic Sans MS" panose="030F0902030302020204" pitchFamily="66" charset="0"/>
              </a:rPr>
              <a:t>timetable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52D2B0-0ED1-E543-A0D8-98E1B94E70FE}"/>
              </a:ext>
            </a:extLst>
          </p:cNvPr>
          <p:cNvSpPr/>
          <p:nvPr/>
        </p:nvSpPr>
        <p:spPr>
          <a:xfrm>
            <a:off x="2433772" y="1926433"/>
            <a:ext cx="49840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find out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exam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 dates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D92CE79-7FEF-7449-87BC-4173F5DF27AB}"/>
              </a:ext>
            </a:extLst>
          </p:cNvPr>
          <p:cNvGrpSpPr/>
          <p:nvPr/>
        </p:nvGrpSpPr>
        <p:grpSpPr>
          <a:xfrm>
            <a:off x="1570853" y="1847644"/>
            <a:ext cx="914400" cy="914400"/>
            <a:chOff x="3074670" y="266319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484D810-5D82-CC4A-B087-5D2256D1F153}"/>
                </a:ext>
              </a:extLst>
            </p:cNvPr>
            <p:cNvSpPr/>
            <p:nvPr/>
          </p:nvSpPr>
          <p:spPr>
            <a:xfrm>
              <a:off x="3200400" y="2788920"/>
              <a:ext cx="62865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 descr="Monthly calendar outline">
              <a:extLst>
                <a:ext uri="{FF2B5EF4-FFF2-40B4-BE49-F238E27FC236}">
                  <a16:creationId xmlns:a16="http://schemas.microsoft.com/office/drawing/2014/main" id="{ABE4C7B7-A0A8-0C4A-B46F-6A77D53A2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74670" y="2663190"/>
              <a:ext cx="914400" cy="9144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DCE76E6-A853-EB41-89F7-DEF047976ECA}"/>
              </a:ext>
            </a:extLst>
          </p:cNvPr>
          <p:cNvGrpSpPr/>
          <p:nvPr/>
        </p:nvGrpSpPr>
        <p:grpSpPr>
          <a:xfrm>
            <a:off x="1536563" y="2979214"/>
            <a:ext cx="914400" cy="914400"/>
            <a:chOff x="3920490" y="521208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1CC924E-7A7B-4846-A782-11BD7EA7C12A}"/>
                </a:ext>
              </a:extLst>
            </p:cNvPr>
            <p:cNvSpPr/>
            <p:nvPr/>
          </p:nvSpPr>
          <p:spPr>
            <a:xfrm>
              <a:off x="4034790" y="5337810"/>
              <a:ext cx="662940" cy="64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1" name="Graphic 10" descr="Mathematics with solid fill">
              <a:extLst>
                <a:ext uri="{FF2B5EF4-FFF2-40B4-BE49-F238E27FC236}">
                  <a16:creationId xmlns:a16="http://schemas.microsoft.com/office/drawing/2014/main" id="{68C5D0B7-6327-6643-BA2F-B5E1F36F8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920490" y="5212080"/>
              <a:ext cx="914400" cy="914400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592BABF-81AB-D14B-BCA4-4F3620407E5B}"/>
              </a:ext>
            </a:extLst>
          </p:cNvPr>
          <p:cNvGrpSpPr/>
          <p:nvPr/>
        </p:nvGrpSpPr>
        <p:grpSpPr>
          <a:xfrm>
            <a:off x="2660137" y="2959591"/>
            <a:ext cx="914400" cy="914400"/>
            <a:chOff x="4977692" y="4979948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7CD0C7A-36B4-9846-8F2E-26F55465AF3A}"/>
                </a:ext>
              </a:extLst>
            </p:cNvPr>
            <p:cNvSpPr/>
            <p:nvPr/>
          </p:nvSpPr>
          <p:spPr>
            <a:xfrm>
              <a:off x="5090030" y="5211687"/>
              <a:ext cx="671083" cy="4316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8C377475-48A0-7347-9A71-E472229A388F}"/>
                </a:ext>
              </a:extLst>
            </p:cNvPr>
            <p:cNvSpPr/>
            <p:nvPr/>
          </p:nvSpPr>
          <p:spPr>
            <a:xfrm flipV="1">
              <a:off x="5101803" y="5651227"/>
              <a:ext cx="631839" cy="11773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Graphic 18" descr="Books with solid fill">
              <a:extLst>
                <a:ext uri="{FF2B5EF4-FFF2-40B4-BE49-F238E27FC236}">
                  <a16:creationId xmlns:a16="http://schemas.microsoft.com/office/drawing/2014/main" id="{539D82A7-4348-1944-9BE3-AB3FF21D0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977692" y="4979948"/>
              <a:ext cx="914400" cy="914400"/>
            </a:xfrm>
            <a:prstGeom prst="rect">
              <a:avLst/>
            </a:prstGeom>
          </p:spPr>
        </p:pic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CA355EED-7A6E-4144-9907-519346831FD8}"/>
              </a:ext>
            </a:extLst>
          </p:cNvPr>
          <p:cNvSpPr/>
          <p:nvPr/>
        </p:nvSpPr>
        <p:spPr>
          <a:xfrm>
            <a:off x="368305" y="1890401"/>
            <a:ext cx="824089" cy="8240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CB80DFE-6C61-924F-98C9-BA1C81773845}"/>
              </a:ext>
            </a:extLst>
          </p:cNvPr>
          <p:cNvSpPr/>
          <p:nvPr/>
        </p:nvSpPr>
        <p:spPr>
          <a:xfrm>
            <a:off x="372115" y="2972339"/>
            <a:ext cx="824089" cy="8240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C22DB8-484C-D048-86C8-64568D445F10}"/>
              </a:ext>
            </a:extLst>
          </p:cNvPr>
          <p:cNvSpPr/>
          <p:nvPr/>
        </p:nvSpPr>
        <p:spPr>
          <a:xfrm>
            <a:off x="3759356" y="3061145"/>
            <a:ext cx="46410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prioritise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subjects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788A20-B250-7549-8EA4-88B128DB7FE5}"/>
              </a:ext>
            </a:extLst>
          </p:cNvPr>
          <p:cNvGrpSpPr/>
          <p:nvPr/>
        </p:nvGrpSpPr>
        <p:grpSpPr>
          <a:xfrm>
            <a:off x="1813045" y="4051780"/>
            <a:ext cx="914400" cy="914400"/>
            <a:chOff x="3851910" y="489204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EF70D1F-D866-224B-AA5D-8A6A600A6599}"/>
                </a:ext>
              </a:extLst>
            </p:cNvPr>
            <p:cNvSpPr/>
            <p:nvPr/>
          </p:nvSpPr>
          <p:spPr>
            <a:xfrm>
              <a:off x="3940161" y="5054709"/>
              <a:ext cx="121659" cy="1452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310A33FB-359C-2042-B799-17114A170CD0}"/>
                </a:ext>
              </a:extLst>
            </p:cNvPr>
            <p:cNvSpPr/>
            <p:nvPr/>
          </p:nvSpPr>
          <p:spPr>
            <a:xfrm>
              <a:off x="3931920" y="5132070"/>
              <a:ext cx="731520" cy="525780"/>
            </a:xfrm>
            <a:prstGeom prst="roundRect">
              <a:avLst>
                <a:gd name="adj" fmla="val 2318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6" name="Graphic 35" descr="Blueprint with solid fill">
              <a:extLst>
                <a:ext uri="{FF2B5EF4-FFF2-40B4-BE49-F238E27FC236}">
                  <a16:creationId xmlns:a16="http://schemas.microsoft.com/office/drawing/2014/main" id="{3A5AEC32-E043-F842-A947-3F4EF87C9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851910" y="4892040"/>
              <a:ext cx="914400" cy="9144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D835236-E486-1E4E-9D33-ABDA54A0B853}"/>
              </a:ext>
            </a:extLst>
          </p:cNvPr>
          <p:cNvGrpSpPr/>
          <p:nvPr/>
        </p:nvGrpSpPr>
        <p:grpSpPr>
          <a:xfrm>
            <a:off x="1509878" y="4036540"/>
            <a:ext cx="694328" cy="833302"/>
            <a:chOff x="788671" y="492633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0690AA5-6F82-BB4F-8826-37BEA6F88014}"/>
                </a:ext>
              </a:extLst>
            </p:cNvPr>
            <p:cNvSpPr/>
            <p:nvPr/>
          </p:nvSpPr>
          <p:spPr>
            <a:xfrm rot="2769882">
              <a:off x="1113049" y="4968522"/>
              <a:ext cx="240008" cy="8567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4" name="Graphic 33" descr="Ruler with solid fill">
              <a:extLst>
                <a:ext uri="{FF2B5EF4-FFF2-40B4-BE49-F238E27FC236}">
                  <a16:creationId xmlns:a16="http://schemas.microsoft.com/office/drawing/2014/main" id="{30A2B4EF-5D34-5B49-8233-8E5A9C7AF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88671" y="4926330"/>
              <a:ext cx="914400" cy="914400"/>
            </a:xfrm>
            <a:prstGeom prst="rect">
              <a:avLst/>
            </a:prstGeom>
          </p:spPr>
        </p:pic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1B7F77E2-6F22-AA45-9205-AC46D80D4086}"/>
              </a:ext>
            </a:extLst>
          </p:cNvPr>
          <p:cNvSpPr/>
          <p:nvPr/>
        </p:nvSpPr>
        <p:spPr>
          <a:xfrm>
            <a:off x="376234" y="4063852"/>
            <a:ext cx="824089" cy="8240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40BDEF3F-CDAC-9D40-B359-D275A8E3B622}"/>
              </a:ext>
            </a:extLst>
          </p:cNvPr>
          <p:cNvGrpSpPr/>
          <p:nvPr/>
        </p:nvGrpSpPr>
        <p:grpSpPr>
          <a:xfrm>
            <a:off x="9465275" y="727854"/>
            <a:ext cx="914400" cy="918550"/>
            <a:chOff x="345989" y="5472848"/>
            <a:chExt cx="914400" cy="91855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57DD5CE-D03B-E242-B9B3-1B134003179F}"/>
                </a:ext>
              </a:extLst>
            </p:cNvPr>
            <p:cNvGrpSpPr/>
            <p:nvPr/>
          </p:nvGrpSpPr>
          <p:grpSpPr>
            <a:xfrm>
              <a:off x="345989" y="5472848"/>
              <a:ext cx="914400" cy="918550"/>
              <a:chOff x="5636400" y="4386380"/>
              <a:chExt cx="914400" cy="918550"/>
            </a:xfrm>
          </p:grpSpPr>
          <p:pic>
            <p:nvPicPr>
              <p:cNvPr id="15" name="Graphic 14" descr="Globe with solid fill">
                <a:extLst>
                  <a:ext uri="{FF2B5EF4-FFF2-40B4-BE49-F238E27FC236}">
                    <a16:creationId xmlns:a16="http://schemas.microsoft.com/office/drawing/2014/main" id="{2FCB4C19-DF78-0840-BE76-FD4DB1BF46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636400" y="4390530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A07FE1C-6A7C-C445-9B6F-453D39D87612}"/>
                  </a:ext>
                </a:extLst>
              </p:cNvPr>
              <p:cNvSpPr/>
              <p:nvPr/>
            </p:nvSpPr>
            <p:spPr>
              <a:xfrm>
                <a:off x="5737860" y="4469130"/>
                <a:ext cx="617220" cy="6286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13" name="Graphic 12" descr="Earth globe: Africa and Europe with solid fill">
                <a:extLst>
                  <a:ext uri="{FF2B5EF4-FFF2-40B4-BE49-F238E27FC236}">
                    <a16:creationId xmlns:a16="http://schemas.microsoft.com/office/drawing/2014/main" id="{AF7127A9-A4B5-7C4F-A858-97E59349A8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 rot="939177">
                <a:off x="5657882" y="4386380"/>
                <a:ext cx="792921" cy="792921"/>
              </a:xfrm>
              <a:prstGeom prst="rect">
                <a:avLst/>
              </a:prstGeom>
            </p:spPr>
          </p:pic>
        </p:grp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2A49DF3-8F10-574A-BDD6-6E959B2DD64C}"/>
                </a:ext>
              </a:extLst>
            </p:cNvPr>
            <p:cNvSpPr/>
            <p:nvPr/>
          </p:nvSpPr>
          <p:spPr>
            <a:xfrm>
              <a:off x="457201" y="5560540"/>
              <a:ext cx="617838" cy="61783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2" name="Rectangle: Rounded Corners 3">
            <a:extLst>
              <a:ext uri="{FF2B5EF4-FFF2-40B4-BE49-F238E27FC236}">
                <a16:creationId xmlns:a16="http://schemas.microsoft.com/office/drawing/2014/main" id="{19C9AD0C-2406-CA42-B4BF-0DDB49C8986B}"/>
              </a:ext>
            </a:extLst>
          </p:cNvPr>
          <p:cNvSpPr/>
          <p:nvPr/>
        </p:nvSpPr>
        <p:spPr>
          <a:xfrm>
            <a:off x="1468542" y="5136357"/>
            <a:ext cx="7037028" cy="9198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F68E304-4741-B34A-B967-667DE0133DA5}"/>
              </a:ext>
            </a:extLst>
          </p:cNvPr>
          <p:cNvGrpSpPr/>
          <p:nvPr/>
        </p:nvGrpSpPr>
        <p:grpSpPr>
          <a:xfrm>
            <a:off x="1525545" y="5138660"/>
            <a:ext cx="914400" cy="914400"/>
            <a:chOff x="3074670" y="266319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20C5FB9-B8F7-AD49-AD9E-51342047E614}"/>
                </a:ext>
              </a:extLst>
            </p:cNvPr>
            <p:cNvSpPr/>
            <p:nvPr/>
          </p:nvSpPr>
          <p:spPr>
            <a:xfrm>
              <a:off x="3200400" y="2788920"/>
              <a:ext cx="628650" cy="64008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55" name="Graphic 54" descr="Monthly calendar outline">
              <a:extLst>
                <a:ext uri="{FF2B5EF4-FFF2-40B4-BE49-F238E27FC236}">
                  <a16:creationId xmlns:a16="http://schemas.microsoft.com/office/drawing/2014/main" id="{B3635A9E-4BAD-6A4B-A968-3E5E716E0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74670" y="2663190"/>
              <a:ext cx="914400" cy="914400"/>
            </a:xfrm>
            <a:prstGeom prst="rect">
              <a:avLst/>
            </a:prstGeom>
          </p:spPr>
        </p:pic>
      </p:grpSp>
      <p:sp>
        <p:nvSpPr>
          <p:cNvPr id="56" name="Oval 55">
            <a:extLst>
              <a:ext uri="{FF2B5EF4-FFF2-40B4-BE49-F238E27FC236}">
                <a16:creationId xmlns:a16="http://schemas.microsoft.com/office/drawing/2014/main" id="{971369EB-44AE-2D48-B386-65D2FB8EC78E}"/>
              </a:ext>
            </a:extLst>
          </p:cNvPr>
          <p:cNvSpPr/>
          <p:nvPr/>
        </p:nvSpPr>
        <p:spPr>
          <a:xfrm>
            <a:off x="380353" y="5204793"/>
            <a:ext cx="824089" cy="824089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F60DC48-7955-C24E-BB0E-5BE2001DFEB3}"/>
              </a:ext>
            </a:extLst>
          </p:cNvPr>
          <p:cNvSpPr/>
          <p:nvPr/>
        </p:nvSpPr>
        <p:spPr>
          <a:xfrm>
            <a:off x="2483239" y="5270842"/>
            <a:ext cx="56124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plan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one week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at a t</a:t>
            </a: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ime</a:t>
            </a:r>
          </a:p>
        </p:txBody>
      </p:sp>
    </p:spTree>
    <p:extLst>
      <p:ext uri="{BB962C8B-B14F-4D97-AF65-F5344CB8AC3E}">
        <p14:creationId xmlns:p14="http://schemas.microsoft.com/office/powerpoint/2010/main" val="3639894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25C12-E503-A444-B22C-CDF33FF1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Comic Sans MS"/>
                <a:ea typeface="+mj-lt"/>
                <a:cs typeface="+mj-lt"/>
              </a:rPr>
              <a:t>Plan</a:t>
            </a:r>
          </a:p>
        </p:txBody>
      </p:sp>
      <p:pic>
        <p:nvPicPr>
          <p:cNvPr id="5" name="Content Placeholder 4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41BDA5E8-B49B-C346-8C9B-212422D65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262" y="4015367"/>
            <a:ext cx="2667000" cy="2616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5DF3060B-FE5B-A24A-A3F3-6459E7AC6C01}"/>
              </a:ext>
            </a:extLst>
          </p:cNvPr>
          <p:cNvSpPr/>
          <p:nvPr/>
        </p:nvSpPr>
        <p:spPr>
          <a:xfrm>
            <a:off x="185351" y="2125362"/>
            <a:ext cx="7957752" cy="1791730"/>
          </a:xfrm>
          <a:prstGeom prst="wedgeRoundRectCallout">
            <a:avLst>
              <a:gd name="adj1" fmla="val 32874"/>
              <a:gd name="adj2" fmla="val 81810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“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Good exam results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 are made in the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Easter holidays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. Now is the time to start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planning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 effective methods for learning all that work you have done in the past two or more years.”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5F92694-046C-7C42-B3EB-A1D34A272A4A}"/>
              </a:ext>
            </a:extLst>
          </p:cNvPr>
          <p:cNvGrpSpPr/>
          <p:nvPr/>
        </p:nvGrpSpPr>
        <p:grpSpPr>
          <a:xfrm>
            <a:off x="2962223" y="431250"/>
            <a:ext cx="914400" cy="914400"/>
            <a:chOff x="3851910" y="489204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99A9BB-6F2A-B549-AE17-4FDBB56A7FA8}"/>
                </a:ext>
              </a:extLst>
            </p:cNvPr>
            <p:cNvSpPr/>
            <p:nvPr/>
          </p:nvSpPr>
          <p:spPr>
            <a:xfrm>
              <a:off x="3940161" y="5054709"/>
              <a:ext cx="121659" cy="1452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8F78E96B-4670-4C4A-B4B2-C8DAD5742A14}"/>
                </a:ext>
              </a:extLst>
            </p:cNvPr>
            <p:cNvSpPr/>
            <p:nvPr/>
          </p:nvSpPr>
          <p:spPr>
            <a:xfrm>
              <a:off x="3931920" y="5132070"/>
              <a:ext cx="731520" cy="525780"/>
            </a:xfrm>
            <a:prstGeom prst="roundRect">
              <a:avLst>
                <a:gd name="adj" fmla="val 23189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Graphic 9" descr="Blueprint with solid fill">
              <a:extLst>
                <a:ext uri="{FF2B5EF4-FFF2-40B4-BE49-F238E27FC236}">
                  <a16:creationId xmlns:a16="http://schemas.microsoft.com/office/drawing/2014/main" id="{9CD736BC-7F58-BD45-9B53-17B019E2D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51910" y="4892040"/>
              <a:ext cx="914400" cy="914400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F75353A-333F-D54F-A1CF-2539B8A26D97}"/>
              </a:ext>
            </a:extLst>
          </p:cNvPr>
          <p:cNvGrpSpPr/>
          <p:nvPr/>
        </p:nvGrpSpPr>
        <p:grpSpPr>
          <a:xfrm>
            <a:off x="2659056" y="416010"/>
            <a:ext cx="694328" cy="833302"/>
            <a:chOff x="788671" y="4926330"/>
            <a:chExt cx="914400" cy="914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D4428E2-715A-C740-884C-9E98769C2B31}"/>
                </a:ext>
              </a:extLst>
            </p:cNvPr>
            <p:cNvSpPr/>
            <p:nvPr/>
          </p:nvSpPr>
          <p:spPr>
            <a:xfrm rot="2769882">
              <a:off x="1113049" y="4968522"/>
              <a:ext cx="240008" cy="8567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12" descr="Ruler with solid fill">
              <a:extLst>
                <a:ext uri="{FF2B5EF4-FFF2-40B4-BE49-F238E27FC236}">
                  <a16:creationId xmlns:a16="http://schemas.microsoft.com/office/drawing/2014/main" id="{C83998D0-781F-AF4D-A5F7-FFB304EF9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88671" y="4926330"/>
              <a:ext cx="914400" cy="914400"/>
            </a:xfrm>
            <a:prstGeom prst="rect">
              <a:avLst/>
            </a:prstGeom>
          </p:spPr>
        </p:pic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98324A7-C814-6F4B-9AC5-3382EC595A1B}"/>
              </a:ext>
            </a:extLst>
          </p:cNvPr>
          <p:cNvSpPr/>
          <p:nvPr/>
        </p:nvSpPr>
        <p:spPr>
          <a:xfrm>
            <a:off x="3778401" y="5678615"/>
            <a:ext cx="2909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SF NS"/>
                <a:ea typeface="+mn-ea"/>
                <a:cs typeface="+mn-cs"/>
              </a:rPr>
              <a:t>Professor Barnaby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SF NS"/>
                <a:ea typeface="+mn-ea"/>
                <a:cs typeface="+mn-cs"/>
              </a:rPr>
              <a:t>Lenon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SF NS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SF NS"/>
                <a:ea typeface="+mn-ea"/>
                <a:cs typeface="+mn-cs"/>
              </a:rPr>
              <a:t>University of Buckingham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.SF NS"/>
                <a:ea typeface="+mn-ea"/>
                <a:cs typeface="+mn-cs"/>
              </a:rPr>
              <a:t>former Schoolmaster Harrow</a:t>
            </a:r>
          </a:p>
        </p:txBody>
      </p:sp>
      <p:pic>
        <p:nvPicPr>
          <p:cNvPr id="15" name="Picture 14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1ED926C8-A628-423A-AB92-2630EDF3B2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15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009AF6F-1C9C-4E15-BCA9-2C43FB738484}"/>
              </a:ext>
            </a:extLst>
          </p:cNvPr>
          <p:cNvSpPr/>
          <p:nvPr/>
        </p:nvSpPr>
        <p:spPr>
          <a:xfrm>
            <a:off x="2810792" y="1935338"/>
            <a:ext cx="3361408" cy="10021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E2C92B-0004-48AE-BFF4-18894D0EE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32" y="457200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Comic Sans MS"/>
                <a:ea typeface="+mj-lt"/>
                <a:cs typeface="+mj-lt"/>
              </a:rPr>
              <a:t>Create your Study Zone</a:t>
            </a:r>
            <a:endParaRPr lang="en-US" dirty="0">
              <a:latin typeface="Comic Sans MS"/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72112-0E03-4A0F-85EB-119882100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6510" y="2125981"/>
            <a:ext cx="1852789" cy="6444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4000" b="1" dirty="0">
                <a:latin typeface="Comic Sans MS" panose="030F0902030302020204" pitchFamily="66" charset="0"/>
              </a:rPr>
              <a:t>Quiet</a:t>
            </a:r>
            <a:endParaRPr lang="en-US" sz="4000" dirty="0" err="1">
              <a:latin typeface="Comic Sans MS" panose="030F0902030302020204" pitchFamily="66" charset="0"/>
            </a:endParaRPr>
          </a:p>
        </p:txBody>
      </p:sp>
      <p:pic>
        <p:nvPicPr>
          <p:cNvPr id="6" name="Graphic 5" descr="Headphones with solid fill">
            <a:extLst>
              <a:ext uri="{FF2B5EF4-FFF2-40B4-BE49-F238E27FC236}">
                <a16:creationId xmlns:a16="http://schemas.microsoft.com/office/drawing/2014/main" id="{5C5DCCBB-EB2C-6B4F-B6E4-01C6D9513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0370" y="1977390"/>
            <a:ext cx="914400" cy="9144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FF94ECC-1D07-7F43-B972-0766F0CA4FD4}"/>
              </a:ext>
            </a:extLst>
          </p:cNvPr>
          <p:cNvGrpSpPr/>
          <p:nvPr/>
        </p:nvGrpSpPr>
        <p:grpSpPr>
          <a:xfrm>
            <a:off x="2860322" y="3138593"/>
            <a:ext cx="3361408" cy="1002171"/>
            <a:chOff x="551462" y="2739248"/>
            <a:chExt cx="3361408" cy="1002171"/>
          </a:xfrm>
        </p:grpSpPr>
        <p:sp>
          <p:nvSpPr>
            <p:cNvPr id="10" name="Rectangle: Rounded Corners 3">
              <a:extLst>
                <a:ext uri="{FF2B5EF4-FFF2-40B4-BE49-F238E27FC236}">
                  <a16:creationId xmlns:a16="http://schemas.microsoft.com/office/drawing/2014/main" id="{55486A2B-E9AD-F84B-BB12-80FDC80DF9B9}"/>
                </a:ext>
              </a:extLst>
            </p:cNvPr>
            <p:cNvSpPr/>
            <p:nvPr/>
          </p:nvSpPr>
          <p:spPr>
            <a:xfrm>
              <a:off x="551462" y="2739248"/>
              <a:ext cx="3361408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DC8AF14-DADA-7D45-AC42-E4C9108ABA42}"/>
                </a:ext>
              </a:extLst>
            </p:cNvPr>
            <p:cNvSpPr/>
            <p:nvPr/>
          </p:nvSpPr>
          <p:spPr>
            <a:xfrm>
              <a:off x="1344594" y="2924294"/>
              <a:ext cx="202170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Well-lit</a:t>
              </a:r>
            </a:p>
          </p:txBody>
        </p:sp>
        <p:pic>
          <p:nvPicPr>
            <p:cNvPr id="9" name="Graphic 8" descr="Streetlight outline">
              <a:extLst>
                <a:ext uri="{FF2B5EF4-FFF2-40B4-BE49-F238E27FC236}">
                  <a16:creationId xmlns:a16="http://schemas.microsoft.com/office/drawing/2014/main" id="{14A2EAAF-1FB9-E64B-8BFA-F672D2F4F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7230" y="2766060"/>
              <a:ext cx="914400" cy="9144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50B28C-A62B-8849-B589-9A50EC582E43}"/>
              </a:ext>
            </a:extLst>
          </p:cNvPr>
          <p:cNvGrpSpPr/>
          <p:nvPr/>
        </p:nvGrpSpPr>
        <p:grpSpPr>
          <a:xfrm>
            <a:off x="2829842" y="4342553"/>
            <a:ext cx="3361408" cy="1002171"/>
            <a:chOff x="520982" y="3943208"/>
            <a:chExt cx="3361408" cy="1002171"/>
          </a:xfrm>
        </p:grpSpPr>
        <p:sp>
          <p:nvSpPr>
            <p:cNvPr id="13" name="Rectangle: Rounded Corners 3">
              <a:extLst>
                <a:ext uri="{FF2B5EF4-FFF2-40B4-BE49-F238E27FC236}">
                  <a16:creationId xmlns:a16="http://schemas.microsoft.com/office/drawing/2014/main" id="{BCD54B65-BEFE-4F44-8638-D63C930B2F9B}"/>
                </a:ext>
              </a:extLst>
            </p:cNvPr>
            <p:cNvSpPr/>
            <p:nvPr/>
          </p:nvSpPr>
          <p:spPr>
            <a:xfrm>
              <a:off x="520982" y="3943208"/>
              <a:ext cx="3361408" cy="100217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pic>
          <p:nvPicPr>
            <p:cNvPr id="12" name="Graphic 11" descr="Desk outline">
              <a:extLst>
                <a:ext uri="{FF2B5EF4-FFF2-40B4-BE49-F238E27FC236}">
                  <a16:creationId xmlns:a16="http://schemas.microsoft.com/office/drawing/2014/main" id="{63E08BB0-805C-DE4A-87C9-4B8101A1D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05790" y="3989070"/>
              <a:ext cx="914400" cy="914400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5F2653-EC51-BC4E-8C11-7BF9995DFCE8}"/>
                </a:ext>
              </a:extLst>
            </p:cNvPr>
            <p:cNvSpPr/>
            <p:nvPr/>
          </p:nvSpPr>
          <p:spPr>
            <a:xfrm>
              <a:off x="1489533" y="4113014"/>
              <a:ext cx="227337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Spacious</a:t>
              </a:r>
            </a:p>
          </p:txBody>
        </p:sp>
      </p:grpSp>
      <p:pic>
        <p:nvPicPr>
          <p:cNvPr id="17" name="Picture 16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0C7B399C-C08A-40D4-9491-0FD1094A1A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18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A98419-C134-4944-846C-B16DAEE675D3}"/>
              </a:ext>
            </a:extLst>
          </p:cNvPr>
          <p:cNvSpPr/>
          <p:nvPr/>
        </p:nvSpPr>
        <p:spPr>
          <a:xfrm>
            <a:off x="2211859" y="3117927"/>
            <a:ext cx="902042" cy="1268721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C93EB-3F33-D743-8BE7-526DC4A4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Avoid Distractions</a:t>
            </a:r>
          </a:p>
        </p:txBody>
      </p:sp>
      <p:pic>
        <p:nvPicPr>
          <p:cNvPr id="5" name="Content Placeholder 4" descr="No Phones with solid fill">
            <a:extLst>
              <a:ext uri="{FF2B5EF4-FFF2-40B4-BE49-F238E27FC236}">
                <a16:creationId xmlns:a16="http://schemas.microsoft.com/office/drawing/2014/main" id="{8797034E-2928-3D40-8804-E2D504223B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67014" y="2839756"/>
            <a:ext cx="1791731" cy="179173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&quot;No&quot; Symbol 6">
            <a:extLst>
              <a:ext uri="{FF2B5EF4-FFF2-40B4-BE49-F238E27FC236}">
                <a16:creationId xmlns:a16="http://schemas.microsoft.com/office/drawing/2014/main" id="{792693A7-CEB7-9144-A57A-5FAD3E25732E}"/>
              </a:ext>
            </a:extLst>
          </p:cNvPr>
          <p:cNvSpPr/>
          <p:nvPr/>
        </p:nvSpPr>
        <p:spPr>
          <a:xfrm rot="16377611">
            <a:off x="1410450" y="2544424"/>
            <a:ext cx="2513350" cy="2385776"/>
          </a:xfrm>
          <a:prstGeom prst="noSmoking">
            <a:avLst>
              <a:gd name="adj" fmla="val 6904"/>
            </a:avLst>
          </a:prstGeom>
          <a:solidFill>
            <a:srgbClr val="FF00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19C9AB-CF29-7048-9EF2-FE64D20C5289}"/>
              </a:ext>
            </a:extLst>
          </p:cNvPr>
          <p:cNvSpPr txBox="1"/>
          <p:nvPr/>
        </p:nvSpPr>
        <p:spPr>
          <a:xfrm>
            <a:off x="4102443" y="3002692"/>
            <a:ext cx="3818238" cy="131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Don’t lose your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flow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Focus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69430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2C92B-0004-48AE-BFF4-18894D0EE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939" y="0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Comic Sans MS"/>
                <a:ea typeface="+mj-lt"/>
                <a:cs typeface="+mj-lt"/>
              </a:rPr>
              <a:t>The Pomodoro Technique</a:t>
            </a:r>
            <a:endParaRPr lang="en-US" dirty="0">
              <a:latin typeface="Comic Sans MS"/>
              <a:cs typeface="Calibri Light" panose="020F0302020204030204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1F766D-6602-C645-BAAC-17FF5BFD6C05}"/>
              </a:ext>
            </a:extLst>
          </p:cNvPr>
          <p:cNvGrpSpPr/>
          <p:nvPr/>
        </p:nvGrpSpPr>
        <p:grpSpPr>
          <a:xfrm>
            <a:off x="2025441" y="1218209"/>
            <a:ext cx="3200398" cy="925454"/>
            <a:chOff x="513644" y="2159000"/>
            <a:chExt cx="3200398" cy="9254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A009AF6F-1C9C-4E15-BCA9-2C43FB738484}"/>
                </a:ext>
              </a:extLst>
            </p:cNvPr>
            <p:cNvSpPr/>
            <p:nvPr/>
          </p:nvSpPr>
          <p:spPr>
            <a:xfrm>
              <a:off x="513644" y="2159000"/>
              <a:ext cx="1428045" cy="91981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min work session</a:t>
              </a:r>
            </a:p>
          </p:txBody>
        </p:sp>
        <p:sp>
          <p:nvSpPr>
            <p:cNvPr id="7" name="Rectangle: Rounded Corners 3">
              <a:extLst>
                <a:ext uri="{FF2B5EF4-FFF2-40B4-BE49-F238E27FC236}">
                  <a16:creationId xmlns:a16="http://schemas.microsoft.com/office/drawing/2014/main" id="{0A562920-9961-204F-B875-3A3477B76587}"/>
                </a:ext>
              </a:extLst>
            </p:cNvPr>
            <p:cNvSpPr/>
            <p:nvPr/>
          </p:nvSpPr>
          <p:spPr>
            <a:xfrm>
              <a:off x="2822222" y="2164644"/>
              <a:ext cx="891820" cy="9198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min break</a:t>
              </a:r>
            </a:p>
          </p:txBody>
        </p:sp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8F985475-134C-BF4F-843C-722DA36D20D5}"/>
                </a:ext>
              </a:extLst>
            </p:cNvPr>
            <p:cNvSpPr/>
            <p:nvPr/>
          </p:nvSpPr>
          <p:spPr>
            <a:xfrm>
              <a:off x="2065863" y="2291644"/>
              <a:ext cx="632178" cy="643467"/>
            </a:xfrm>
            <a:prstGeom prst="right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39AB001-D17C-5B4D-A06E-8E6AC03EAAF4}"/>
              </a:ext>
            </a:extLst>
          </p:cNvPr>
          <p:cNvSpPr/>
          <p:nvPr/>
        </p:nvSpPr>
        <p:spPr>
          <a:xfrm>
            <a:off x="834463" y="1237964"/>
            <a:ext cx="824089" cy="8240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A3D27E1-0DE7-EF4A-9C8D-5E06499577E3}"/>
              </a:ext>
            </a:extLst>
          </p:cNvPr>
          <p:cNvSpPr/>
          <p:nvPr/>
        </p:nvSpPr>
        <p:spPr>
          <a:xfrm>
            <a:off x="828818" y="2361209"/>
            <a:ext cx="824089" cy="8240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768A099-AA7B-7842-92A6-681E85120B5B}"/>
              </a:ext>
            </a:extLst>
          </p:cNvPr>
          <p:cNvSpPr/>
          <p:nvPr/>
        </p:nvSpPr>
        <p:spPr>
          <a:xfrm>
            <a:off x="828818" y="3501386"/>
            <a:ext cx="824089" cy="8240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5687D9B-9DB4-364C-A41B-63876AF43C5F}"/>
              </a:ext>
            </a:extLst>
          </p:cNvPr>
          <p:cNvGrpSpPr/>
          <p:nvPr/>
        </p:nvGrpSpPr>
        <p:grpSpPr>
          <a:xfrm>
            <a:off x="2217349" y="2330165"/>
            <a:ext cx="3996267" cy="925454"/>
            <a:chOff x="1619953" y="2921001"/>
            <a:chExt cx="3996267" cy="9254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9FDCDF6-810B-8842-AFF7-3B5E449D6F44}"/>
                </a:ext>
              </a:extLst>
            </p:cNvPr>
            <p:cNvGrpSpPr/>
            <p:nvPr/>
          </p:nvGrpSpPr>
          <p:grpSpPr>
            <a:xfrm>
              <a:off x="2415822" y="2921001"/>
              <a:ext cx="3200398" cy="925454"/>
              <a:chOff x="513644" y="2159000"/>
              <a:chExt cx="3200398" cy="925454"/>
            </a:xfrm>
          </p:grpSpPr>
          <p:sp>
            <p:nvSpPr>
              <p:cNvPr id="15" name="Rectangle: Rounded Corners 3">
                <a:extLst>
                  <a:ext uri="{FF2B5EF4-FFF2-40B4-BE49-F238E27FC236}">
                    <a16:creationId xmlns:a16="http://schemas.microsoft.com/office/drawing/2014/main" id="{E10CCF44-A239-E649-9E87-95125FD28C03}"/>
                  </a:ext>
                </a:extLst>
              </p:cNvPr>
              <p:cNvSpPr/>
              <p:nvPr/>
            </p:nvSpPr>
            <p:spPr>
              <a:xfrm>
                <a:off x="513644" y="2159000"/>
                <a:ext cx="1428045" cy="91981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25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min work session</a:t>
                </a:r>
              </a:p>
            </p:txBody>
          </p:sp>
          <p:sp>
            <p:nvSpPr>
              <p:cNvPr id="16" name="Rectangle: Rounded Corners 3">
                <a:extLst>
                  <a:ext uri="{FF2B5EF4-FFF2-40B4-BE49-F238E27FC236}">
                    <a16:creationId xmlns:a16="http://schemas.microsoft.com/office/drawing/2014/main" id="{7F04FC0D-371D-AC4C-88BE-5D7E479432C4}"/>
                  </a:ext>
                </a:extLst>
              </p:cNvPr>
              <p:cNvSpPr/>
              <p:nvPr/>
            </p:nvSpPr>
            <p:spPr>
              <a:xfrm>
                <a:off x="2822222" y="2164644"/>
                <a:ext cx="891820" cy="91981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min break</a:t>
                </a:r>
              </a:p>
            </p:txBody>
          </p:sp>
          <p:sp>
            <p:nvSpPr>
              <p:cNvPr id="17" name="Right Arrow 16">
                <a:extLst>
                  <a:ext uri="{FF2B5EF4-FFF2-40B4-BE49-F238E27FC236}">
                    <a16:creationId xmlns:a16="http://schemas.microsoft.com/office/drawing/2014/main" id="{1AE5C601-A226-5D40-8591-3157F893E2AE}"/>
                  </a:ext>
                </a:extLst>
              </p:cNvPr>
              <p:cNvSpPr/>
              <p:nvPr/>
            </p:nvSpPr>
            <p:spPr>
              <a:xfrm>
                <a:off x="2065863" y="2291644"/>
                <a:ext cx="632178" cy="643467"/>
              </a:xfrm>
              <a:prstGeom prst="rightArrow">
                <a:avLst>
                  <a:gd name="adj1" fmla="val 50000"/>
                  <a:gd name="adj2" fmla="val 75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4" name="Right Arrow 23">
              <a:extLst>
                <a:ext uri="{FF2B5EF4-FFF2-40B4-BE49-F238E27FC236}">
                  <a16:creationId xmlns:a16="http://schemas.microsoft.com/office/drawing/2014/main" id="{6D3B8693-7847-9946-8CD6-AF3C4D8CDB8B}"/>
                </a:ext>
              </a:extLst>
            </p:cNvPr>
            <p:cNvSpPr/>
            <p:nvPr/>
          </p:nvSpPr>
          <p:spPr>
            <a:xfrm>
              <a:off x="1619953" y="3064933"/>
              <a:ext cx="632178" cy="643467"/>
            </a:xfrm>
            <a:prstGeom prst="right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E0F8F6C-40E7-774A-BCBD-F21EEDB2B03D}"/>
              </a:ext>
            </a:extLst>
          </p:cNvPr>
          <p:cNvGrpSpPr/>
          <p:nvPr/>
        </p:nvGrpSpPr>
        <p:grpSpPr>
          <a:xfrm>
            <a:off x="3334949" y="3402608"/>
            <a:ext cx="3984979" cy="925454"/>
            <a:chOff x="2737553" y="3993444"/>
            <a:chExt cx="3984979" cy="9254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2AE23AA-EF9A-EC4E-9048-AF6DB136DACC}"/>
                </a:ext>
              </a:extLst>
            </p:cNvPr>
            <p:cNvGrpSpPr/>
            <p:nvPr/>
          </p:nvGrpSpPr>
          <p:grpSpPr>
            <a:xfrm>
              <a:off x="3522134" y="3993444"/>
              <a:ext cx="3200398" cy="925454"/>
              <a:chOff x="513644" y="2159000"/>
              <a:chExt cx="3200398" cy="925454"/>
            </a:xfrm>
          </p:grpSpPr>
          <p:sp>
            <p:nvSpPr>
              <p:cNvPr id="20" name="Rectangle: Rounded Corners 3">
                <a:extLst>
                  <a:ext uri="{FF2B5EF4-FFF2-40B4-BE49-F238E27FC236}">
                    <a16:creationId xmlns:a16="http://schemas.microsoft.com/office/drawing/2014/main" id="{D7A7560C-3409-B244-9DA3-E3A0F2E9A473}"/>
                  </a:ext>
                </a:extLst>
              </p:cNvPr>
              <p:cNvSpPr/>
              <p:nvPr/>
            </p:nvSpPr>
            <p:spPr>
              <a:xfrm>
                <a:off x="513644" y="2159000"/>
                <a:ext cx="1428045" cy="91981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25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min work session</a:t>
                </a:r>
              </a:p>
            </p:txBody>
          </p:sp>
          <p:sp>
            <p:nvSpPr>
              <p:cNvPr id="21" name="Rectangle: Rounded Corners 3">
                <a:extLst>
                  <a:ext uri="{FF2B5EF4-FFF2-40B4-BE49-F238E27FC236}">
                    <a16:creationId xmlns:a16="http://schemas.microsoft.com/office/drawing/2014/main" id="{D7CA4010-C29D-A84B-8747-6F5D91012C17}"/>
                  </a:ext>
                </a:extLst>
              </p:cNvPr>
              <p:cNvSpPr/>
              <p:nvPr/>
            </p:nvSpPr>
            <p:spPr>
              <a:xfrm>
                <a:off x="2822222" y="2164644"/>
                <a:ext cx="891820" cy="91981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min break</a:t>
                </a:r>
              </a:p>
            </p:txBody>
          </p:sp>
          <p:sp>
            <p:nvSpPr>
              <p:cNvPr id="22" name="Right Arrow 21">
                <a:extLst>
                  <a:ext uri="{FF2B5EF4-FFF2-40B4-BE49-F238E27FC236}">
                    <a16:creationId xmlns:a16="http://schemas.microsoft.com/office/drawing/2014/main" id="{CDDA3864-2AE0-9F44-90D9-29DE8F3DFED9}"/>
                  </a:ext>
                </a:extLst>
              </p:cNvPr>
              <p:cNvSpPr/>
              <p:nvPr/>
            </p:nvSpPr>
            <p:spPr>
              <a:xfrm>
                <a:off x="2065863" y="2291644"/>
                <a:ext cx="632178" cy="643467"/>
              </a:xfrm>
              <a:prstGeom prst="rightArrow">
                <a:avLst>
                  <a:gd name="adj1" fmla="val 50000"/>
                  <a:gd name="adj2" fmla="val 7500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5" name="Right Arrow 24">
              <a:extLst>
                <a:ext uri="{FF2B5EF4-FFF2-40B4-BE49-F238E27FC236}">
                  <a16:creationId xmlns:a16="http://schemas.microsoft.com/office/drawing/2014/main" id="{41A1F7B6-67CD-9D4D-8476-647FEFF8FB62}"/>
                </a:ext>
              </a:extLst>
            </p:cNvPr>
            <p:cNvSpPr/>
            <p:nvPr/>
          </p:nvSpPr>
          <p:spPr>
            <a:xfrm>
              <a:off x="2737553" y="4126089"/>
              <a:ext cx="632178" cy="643467"/>
            </a:xfrm>
            <a:prstGeom prst="right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2" name="Rectangle: Rounded Corners 3">
            <a:extLst>
              <a:ext uri="{FF2B5EF4-FFF2-40B4-BE49-F238E27FC236}">
                <a16:creationId xmlns:a16="http://schemas.microsoft.com/office/drawing/2014/main" id="{F1455BF6-16AC-B846-B279-E33DB2319D48}"/>
              </a:ext>
            </a:extLst>
          </p:cNvPr>
          <p:cNvSpPr/>
          <p:nvPr/>
        </p:nvSpPr>
        <p:spPr>
          <a:xfrm>
            <a:off x="5129886" y="4491986"/>
            <a:ext cx="1428045" cy="91981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min work session</a:t>
            </a:r>
          </a:p>
        </p:txBody>
      </p:sp>
      <p:sp>
        <p:nvSpPr>
          <p:cNvPr id="34" name="Right Arrow 33">
            <a:extLst>
              <a:ext uri="{FF2B5EF4-FFF2-40B4-BE49-F238E27FC236}">
                <a16:creationId xmlns:a16="http://schemas.microsoft.com/office/drawing/2014/main" id="{3195DEA8-EDA0-D74A-A319-C39EB5AF43C7}"/>
              </a:ext>
            </a:extLst>
          </p:cNvPr>
          <p:cNvSpPr/>
          <p:nvPr/>
        </p:nvSpPr>
        <p:spPr>
          <a:xfrm>
            <a:off x="6682105" y="4624630"/>
            <a:ext cx="632178" cy="643467"/>
          </a:xfrm>
          <a:prstGeom prst="rightArrow">
            <a:avLst>
              <a:gd name="adj1" fmla="val 50000"/>
              <a:gd name="adj2" fmla="val 75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866D1FCE-9931-C943-ADE0-EC7EEB4E8F70}"/>
              </a:ext>
            </a:extLst>
          </p:cNvPr>
          <p:cNvSpPr/>
          <p:nvPr/>
        </p:nvSpPr>
        <p:spPr>
          <a:xfrm>
            <a:off x="4345305" y="4624631"/>
            <a:ext cx="632178" cy="643467"/>
          </a:xfrm>
          <a:prstGeom prst="rightArrow">
            <a:avLst>
              <a:gd name="adj1" fmla="val 50000"/>
              <a:gd name="adj2" fmla="val 7500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B26102D-786A-8E4C-B222-C5619086A3C1}"/>
              </a:ext>
            </a:extLst>
          </p:cNvPr>
          <p:cNvSpPr/>
          <p:nvPr/>
        </p:nvSpPr>
        <p:spPr>
          <a:xfrm>
            <a:off x="834462" y="4568186"/>
            <a:ext cx="824089" cy="82408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8" name="Rectangle: Rounded Corners 3">
            <a:extLst>
              <a:ext uri="{FF2B5EF4-FFF2-40B4-BE49-F238E27FC236}">
                <a16:creationId xmlns:a16="http://schemas.microsoft.com/office/drawing/2014/main" id="{5C841F84-227F-7446-AF65-F74B8F66EDD3}"/>
              </a:ext>
            </a:extLst>
          </p:cNvPr>
          <p:cNvSpPr/>
          <p:nvPr/>
        </p:nvSpPr>
        <p:spPr>
          <a:xfrm>
            <a:off x="1440096" y="5633231"/>
            <a:ext cx="6310487" cy="91981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25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min break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499692D-0357-9B4B-86F3-52E07D5DC7B4}"/>
              </a:ext>
            </a:extLst>
          </p:cNvPr>
          <p:cNvGrpSpPr/>
          <p:nvPr/>
        </p:nvGrpSpPr>
        <p:grpSpPr>
          <a:xfrm>
            <a:off x="8028493" y="169287"/>
            <a:ext cx="914400" cy="914400"/>
            <a:chOff x="7509510" y="502920"/>
            <a:chExt cx="914400" cy="9144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4F893CA-F325-2D4E-84F7-2A65E82072C0}"/>
                </a:ext>
              </a:extLst>
            </p:cNvPr>
            <p:cNvSpPr/>
            <p:nvPr/>
          </p:nvSpPr>
          <p:spPr>
            <a:xfrm>
              <a:off x="7676445" y="733778"/>
              <a:ext cx="575734" cy="55315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3" name="Graphic 42" descr="Stopwatch with solid fill">
              <a:extLst>
                <a:ext uri="{FF2B5EF4-FFF2-40B4-BE49-F238E27FC236}">
                  <a16:creationId xmlns:a16="http://schemas.microsoft.com/office/drawing/2014/main" id="{09644E58-8DA9-DF4C-9025-6E84E9DEF6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09510" y="50292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441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3">
            <a:extLst>
              <a:ext uri="{FF2B5EF4-FFF2-40B4-BE49-F238E27FC236}">
                <a16:creationId xmlns:a16="http://schemas.microsoft.com/office/drawing/2014/main" id="{1BC86EEA-1DD1-7749-8934-B39E6A2C2CE5}"/>
              </a:ext>
            </a:extLst>
          </p:cNvPr>
          <p:cNvSpPr/>
          <p:nvPr/>
        </p:nvSpPr>
        <p:spPr>
          <a:xfrm>
            <a:off x="371325" y="1663947"/>
            <a:ext cx="2562719" cy="10021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AC863-80D4-C84E-AAD6-F4133BC5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93" y="229201"/>
            <a:ext cx="7886700" cy="1325563"/>
          </a:xfrm>
        </p:spPr>
        <p:txBody>
          <a:bodyPr/>
          <a:lstStyle/>
          <a:p>
            <a:pPr algn="ctr"/>
            <a:r>
              <a:rPr lang="en-GB">
                <a:latin typeface="Comic Sans MS" panose="030F0902030302020204" pitchFamily="66" charset="0"/>
              </a:rPr>
              <a:t>During your break</a:t>
            </a:r>
            <a:endParaRPr lang="en-GB" dirty="0">
              <a:latin typeface="Comic Sans MS" panose="030F0902030302020204" pitchFamily="66" charset="0"/>
            </a:endParaRPr>
          </a:p>
        </p:txBody>
      </p:sp>
      <p:pic>
        <p:nvPicPr>
          <p:cNvPr id="5" name="Content Placeholder 4" descr="Chat with solid fill">
            <a:extLst>
              <a:ext uri="{FF2B5EF4-FFF2-40B4-BE49-F238E27FC236}">
                <a16:creationId xmlns:a16="http://schemas.microsoft.com/office/drawing/2014/main" id="{2947B9FE-21C7-4A40-9202-AB79250A2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2829" y="1653874"/>
            <a:ext cx="1145311" cy="1145311"/>
          </a:xfr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AD93CE8C-0200-F04C-AA7E-9274059656A6}"/>
              </a:ext>
            </a:extLst>
          </p:cNvPr>
          <p:cNvGrpSpPr/>
          <p:nvPr/>
        </p:nvGrpSpPr>
        <p:grpSpPr>
          <a:xfrm>
            <a:off x="7497153" y="366995"/>
            <a:ext cx="914400" cy="914400"/>
            <a:chOff x="7509510" y="502920"/>
            <a:chExt cx="914400" cy="9144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49425AE-1AA7-BA4E-89DA-B4A91B50F170}"/>
                </a:ext>
              </a:extLst>
            </p:cNvPr>
            <p:cNvSpPr/>
            <p:nvPr/>
          </p:nvSpPr>
          <p:spPr>
            <a:xfrm>
              <a:off x="7676445" y="733778"/>
              <a:ext cx="575734" cy="55315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Graphic 19" descr="Stopwatch with solid fill">
              <a:extLst>
                <a:ext uri="{FF2B5EF4-FFF2-40B4-BE49-F238E27FC236}">
                  <a16:creationId xmlns:a16="http://schemas.microsoft.com/office/drawing/2014/main" id="{5B3562D4-3805-5948-938F-179B199C9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09510" y="502920"/>
              <a:ext cx="914400" cy="914400"/>
            </a:xfrm>
            <a:prstGeom prst="rect">
              <a:avLst/>
            </a:prstGeom>
          </p:spPr>
        </p:pic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D27B3B3-D5AC-C344-BD09-C558E6023A02}"/>
              </a:ext>
            </a:extLst>
          </p:cNvPr>
          <p:cNvSpPr txBox="1">
            <a:spLocks/>
          </p:cNvSpPr>
          <p:nvPr/>
        </p:nvSpPr>
        <p:spPr>
          <a:xfrm>
            <a:off x="1503177" y="1899745"/>
            <a:ext cx="1430867" cy="6444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Chat</a:t>
            </a:r>
            <a:endParaRPr kumimoji="0" lang="en-US" sz="4000" b="0" i="0" u="none" strike="noStrike" kern="1200" cap="none" spc="0" normalizeH="0" baseline="0" noProof="0" dirty="0" err="1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Comic Sans MS" panose="030F0902030302020204" pitchFamily="66" charset="0"/>
              <a:ea typeface="+mn-ea"/>
              <a:cs typeface="+mn-cs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F27F6AD-25F1-804F-8C67-A29CD68DC980}"/>
              </a:ext>
            </a:extLst>
          </p:cNvPr>
          <p:cNvGrpSpPr/>
          <p:nvPr/>
        </p:nvGrpSpPr>
        <p:grpSpPr>
          <a:xfrm>
            <a:off x="3266925" y="1669591"/>
            <a:ext cx="2562720" cy="1002171"/>
            <a:chOff x="3279282" y="1805516"/>
            <a:chExt cx="2562720" cy="1002171"/>
          </a:xfrm>
        </p:grpSpPr>
        <p:sp>
          <p:nvSpPr>
            <p:cNvPr id="23" name="Rectangle: Rounded Corners 3">
              <a:extLst>
                <a:ext uri="{FF2B5EF4-FFF2-40B4-BE49-F238E27FC236}">
                  <a16:creationId xmlns:a16="http://schemas.microsoft.com/office/drawing/2014/main" id="{3FA9320E-79EE-E14E-9782-1B90D78C12A1}"/>
                </a:ext>
              </a:extLst>
            </p:cNvPr>
            <p:cNvSpPr/>
            <p:nvPr/>
          </p:nvSpPr>
          <p:spPr>
            <a:xfrm>
              <a:off x="3279282" y="1805516"/>
              <a:ext cx="2562719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4" name="Content Placeholder 2">
              <a:extLst>
                <a:ext uri="{FF2B5EF4-FFF2-40B4-BE49-F238E27FC236}">
                  <a16:creationId xmlns:a16="http://schemas.microsoft.com/office/drawing/2014/main" id="{C3A6BA79-97A1-0942-AE98-7E60FC4F0810}"/>
                </a:ext>
              </a:extLst>
            </p:cNvPr>
            <p:cNvSpPr txBox="1">
              <a:spLocks/>
            </p:cNvSpPr>
            <p:nvPr/>
          </p:nvSpPr>
          <p:spPr>
            <a:xfrm>
              <a:off x="4120446" y="2041314"/>
              <a:ext cx="1721556" cy="64445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Doodle</a:t>
              </a:r>
              <a:endPara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18" name="Graphic 17" descr="Scribble with solid fill">
              <a:extLst>
                <a:ext uri="{FF2B5EF4-FFF2-40B4-BE49-F238E27FC236}">
                  <a16:creationId xmlns:a16="http://schemas.microsoft.com/office/drawing/2014/main" id="{319AA883-9691-2544-970B-CF438C5D8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287606" y="1867183"/>
              <a:ext cx="914400" cy="9144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5A217ED-F0DA-0F4C-8B56-3C5F52A1A6F4}"/>
              </a:ext>
            </a:extLst>
          </p:cNvPr>
          <p:cNvGrpSpPr/>
          <p:nvPr/>
        </p:nvGrpSpPr>
        <p:grpSpPr>
          <a:xfrm>
            <a:off x="6123014" y="1680880"/>
            <a:ext cx="2562720" cy="1002171"/>
            <a:chOff x="6135371" y="1816805"/>
            <a:chExt cx="2562720" cy="1002171"/>
          </a:xfrm>
        </p:grpSpPr>
        <p:sp>
          <p:nvSpPr>
            <p:cNvPr id="25" name="Rectangle: Rounded Corners 3">
              <a:extLst>
                <a:ext uri="{FF2B5EF4-FFF2-40B4-BE49-F238E27FC236}">
                  <a16:creationId xmlns:a16="http://schemas.microsoft.com/office/drawing/2014/main" id="{14393E7D-BADD-4A4F-A41C-7768BAA44BF7}"/>
                </a:ext>
              </a:extLst>
            </p:cNvPr>
            <p:cNvSpPr/>
            <p:nvPr/>
          </p:nvSpPr>
          <p:spPr>
            <a:xfrm>
              <a:off x="6135371" y="1816805"/>
              <a:ext cx="2562719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6" name="Content Placeholder 2">
              <a:extLst>
                <a:ext uri="{FF2B5EF4-FFF2-40B4-BE49-F238E27FC236}">
                  <a16:creationId xmlns:a16="http://schemas.microsoft.com/office/drawing/2014/main" id="{0EA7FE73-954A-654A-94A2-E4A7116AC149}"/>
                </a:ext>
              </a:extLst>
            </p:cNvPr>
            <p:cNvSpPr txBox="1">
              <a:spLocks/>
            </p:cNvSpPr>
            <p:nvPr/>
          </p:nvSpPr>
          <p:spPr>
            <a:xfrm>
              <a:off x="6908800" y="2052603"/>
              <a:ext cx="1789291" cy="64445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Sport</a:t>
              </a:r>
              <a:endPara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16" name="Graphic 15" descr="Football with solid fill">
              <a:extLst>
                <a:ext uri="{FF2B5EF4-FFF2-40B4-BE49-F238E27FC236}">
                  <a16:creationId xmlns:a16="http://schemas.microsoft.com/office/drawing/2014/main" id="{62493AD1-B326-BA47-B58B-E8BE3252C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181936" y="1873814"/>
              <a:ext cx="914400" cy="914400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E46992B-2F28-AC40-8507-4FF209477F73}"/>
              </a:ext>
            </a:extLst>
          </p:cNvPr>
          <p:cNvGrpSpPr/>
          <p:nvPr/>
        </p:nvGrpSpPr>
        <p:grpSpPr>
          <a:xfrm>
            <a:off x="331814" y="2918850"/>
            <a:ext cx="2562719" cy="1086554"/>
            <a:chOff x="344171" y="3054775"/>
            <a:chExt cx="2562719" cy="1086554"/>
          </a:xfrm>
        </p:grpSpPr>
        <p:sp>
          <p:nvSpPr>
            <p:cNvPr id="27" name="Rectangle: Rounded Corners 3">
              <a:extLst>
                <a:ext uri="{FF2B5EF4-FFF2-40B4-BE49-F238E27FC236}">
                  <a16:creationId xmlns:a16="http://schemas.microsoft.com/office/drawing/2014/main" id="{3D8794DA-A9EC-4D4D-B79F-71C1EE7D7682}"/>
                </a:ext>
              </a:extLst>
            </p:cNvPr>
            <p:cNvSpPr/>
            <p:nvPr/>
          </p:nvSpPr>
          <p:spPr>
            <a:xfrm>
              <a:off x="344171" y="3069872"/>
              <a:ext cx="2562719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9" name="Content Placeholder 2">
              <a:extLst>
                <a:ext uri="{FF2B5EF4-FFF2-40B4-BE49-F238E27FC236}">
                  <a16:creationId xmlns:a16="http://schemas.microsoft.com/office/drawing/2014/main" id="{9F4E0B0D-9FAE-9545-8FBB-67CDC23C2144}"/>
                </a:ext>
              </a:extLst>
            </p:cNvPr>
            <p:cNvSpPr txBox="1">
              <a:spLocks/>
            </p:cNvSpPr>
            <p:nvPr/>
          </p:nvSpPr>
          <p:spPr>
            <a:xfrm>
              <a:off x="1476023" y="3305670"/>
              <a:ext cx="1430867" cy="64445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Play</a:t>
              </a:r>
              <a:endPara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11" name="Graphic 10" descr="Dog with solid fill">
              <a:extLst>
                <a:ext uri="{FF2B5EF4-FFF2-40B4-BE49-F238E27FC236}">
                  <a16:creationId xmlns:a16="http://schemas.microsoft.com/office/drawing/2014/main" id="{F4FB42D4-3D49-4E42-ACE0-DFBB15DE2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372533" y="3054775"/>
              <a:ext cx="1086554" cy="1086554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6945185-E9AA-6041-8F4E-C81A878C2794}"/>
              </a:ext>
            </a:extLst>
          </p:cNvPr>
          <p:cNvGrpSpPr/>
          <p:nvPr/>
        </p:nvGrpSpPr>
        <p:grpSpPr>
          <a:xfrm>
            <a:off x="3227414" y="2899375"/>
            <a:ext cx="2562720" cy="1074843"/>
            <a:chOff x="3239771" y="3035300"/>
            <a:chExt cx="2562720" cy="1074843"/>
          </a:xfrm>
        </p:grpSpPr>
        <p:sp>
          <p:nvSpPr>
            <p:cNvPr id="30" name="Rectangle: Rounded Corners 3">
              <a:extLst>
                <a:ext uri="{FF2B5EF4-FFF2-40B4-BE49-F238E27FC236}">
                  <a16:creationId xmlns:a16="http://schemas.microsoft.com/office/drawing/2014/main" id="{80DB1E57-5EFD-C540-8279-840C83F8FA9C}"/>
                </a:ext>
              </a:extLst>
            </p:cNvPr>
            <p:cNvSpPr/>
            <p:nvPr/>
          </p:nvSpPr>
          <p:spPr>
            <a:xfrm>
              <a:off x="3239771" y="3075516"/>
              <a:ext cx="2562719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1" name="Content Placeholder 2">
              <a:extLst>
                <a:ext uri="{FF2B5EF4-FFF2-40B4-BE49-F238E27FC236}">
                  <a16:creationId xmlns:a16="http://schemas.microsoft.com/office/drawing/2014/main" id="{0910420E-C972-024C-899F-9C80E9EB99A7}"/>
                </a:ext>
              </a:extLst>
            </p:cNvPr>
            <p:cNvSpPr txBox="1">
              <a:spLocks/>
            </p:cNvSpPr>
            <p:nvPr/>
          </p:nvSpPr>
          <p:spPr>
            <a:xfrm>
              <a:off x="4080935" y="3311314"/>
              <a:ext cx="1721556" cy="64445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Play</a:t>
              </a:r>
              <a:endPara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13" name="Graphic 12" descr="Guitar with solid fill">
              <a:extLst>
                <a:ext uri="{FF2B5EF4-FFF2-40B4-BE49-F238E27FC236}">
                  <a16:creationId xmlns:a16="http://schemas.microsoft.com/office/drawing/2014/main" id="{AF50854B-4FA9-844F-8D2E-63EE903DD4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316534" y="3035300"/>
              <a:ext cx="1074843" cy="1074843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B6F2A2E-A019-0141-88FD-7CAD0DC10971}"/>
              </a:ext>
            </a:extLst>
          </p:cNvPr>
          <p:cNvGrpSpPr/>
          <p:nvPr/>
        </p:nvGrpSpPr>
        <p:grpSpPr>
          <a:xfrm>
            <a:off x="6128659" y="2950880"/>
            <a:ext cx="2562719" cy="1002171"/>
            <a:chOff x="6141016" y="3086805"/>
            <a:chExt cx="2562719" cy="1002171"/>
          </a:xfrm>
        </p:grpSpPr>
        <p:sp>
          <p:nvSpPr>
            <p:cNvPr id="33" name="Rectangle: Rounded Corners 3">
              <a:extLst>
                <a:ext uri="{FF2B5EF4-FFF2-40B4-BE49-F238E27FC236}">
                  <a16:creationId xmlns:a16="http://schemas.microsoft.com/office/drawing/2014/main" id="{2CC1EC58-4035-3D47-A5A1-CE3A52A45B53}"/>
                </a:ext>
              </a:extLst>
            </p:cNvPr>
            <p:cNvSpPr/>
            <p:nvPr/>
          </p:nvSpPr>
          <p:spPr>
            <a:xfrm>
              <a:off x="6141016" y="3086805"/>
              <a:ext cx="2562719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4" name="Content Placeholder 2">
              <a:extLst>
                <a:ext uri="{FF2B5EF4-FFF2-40B4-BE49-F238E27FC236}">
                  <a16:creationId xmlns:a16="http://schemas.microsoft.com/office/drawing/2014/main" id="{238E2289-BF6C-BA47-9363-DBEB34AD79E7}"/>
                </a:ext>
              </a:extLst>
            </p:cNvPr>
            <p:cNvSpPr txBox="1">
              <a:spLocks/>
            </p:cNvSpPr>
            <p:nvPr/>
          </p:nvSpPr>
          <p:spPr>
            <a:xfrm>
              <a:off x="6869289" y="3322603"/>
              <a:ext cx="1789291" cy="644454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Walk</a:t>
              </a:r>
              <a:endPara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endParaRPr>
            </a:p>
          </p:txBody>
        </p:sp>
        <p:pic>
          <p:nvPicPr>
            <p:cNvPr id="9" name="Graphic 8" descr="Walk with solid fill">
              <a:extLst>
                <a:ext uri="{FF2B5EF4-FFF2-40B4-BE49-F238E27FC236}">
                  <a16:creationId xmlns:a16="http://schemas.microsoft.com/office/drawing/2014/main" id="{BA090B6D-1397-C049-9DD6-980580123B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214533" y="3129845"/>
              <a:ext cx="914400" cy="9144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D5893CC-FE9B-1C48-A4C1-B0CB03114FE0}"/>
              </a:ext>
            </a:extLst>
          </p:cNvPr>
          <p:cNvGrpSpPr/>
          <p:nvPr/>
        </p:nvGrpSpPr>
        <p:grpSpPr>
          <a:xfrm>
            <a:off x="2138037" y="4187012"/>
            <a:ext cx="4679385" cy="1002171"/>
            <a:chOff x="2150394" y="4435827"/>
            <a:chExt cx="4679385" cy="1002171"/>
          </a:xfrm>
        </p:grpSpPr>
        <p:sp>
          <p:nvSpPr>
            <p:cNvPr id="37" name="Rectangle: Rounded Corners 3">
              <a:extLst>
                <a:ext uri="{FF2B5EF4-FFF2-40B4-BE49-F238E27FC236}">
                  <a16:creationId xmlns:a16="http://schemas.microsoft.com/office/drawing/2014/main" id="{A6D3F6B2-C13F-2541-AA88-E4075138A0A5}"/>
                </a:ext>
              </a:extLst>
            </p:cNvPr>
            <p:cNvSpPr/>
            <p:nvPr/>
          </p:nvSpPr>
          <p:spPr>
            <a:xfrm>
              <a:off x="2150394" y="4435827"/>
              <a:ext cx="4679385" cy="100217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81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pic>
          <p:nvPicPr>
            <p:cNvPr id="7" name="Graphic 6" descr="Run with solid fill">
              <a:extLst>
                <a:ext uri="{FF2B5EF4-FFF2-40B4-BE49-F238E27FC236}">
                  <a16:creationId xmlns:a16="http://schemas.microsoft.com/office/drawing/2014/main" id="{43CEB353-329A-0947-B403-99B4188E7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2183553" y="4499045"/>
              <a:ext cx="914400" cy="914400"/>
            </a:xfrm>
            <a:prstGeom prst="rect">
              <a:avLst/>
            </a:prstGeom>
          </p:spPr>
        </p:pic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27F6E5A-3EEF-804F-8F5A-BBA1776AF7DE}"/>
                </a:ext>
              </a:extLst>
            </p:cNvPr>
            <p:cNvSpPr/>
            <p:nvPr/>
          </p:nvSpPr>
          <p:spPr>
            <a:xfrm>
              <a:off x="3028271" y="4599000"/>
              <a:ext cx="37577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>
                      <a:lumMod val="50000"/>
                    </a:srgbClr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Exercise Video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99B130F-7A09-8147-AA41-714B09225D49}"/>
              </a:ext>
            </a:extLst>
          </p:cNvPr>
          <p:cNvGrpSpPr/>
          <p:nvPr/>
        </p:nvGrpSpPr>
        <p:grpSpPr>
          <a:xfrm>
            <a:off x="2132392" y="5377990"/>
            <a:ext cx="4679385" cy="1002171"/>
            <a:chOff x="2144749" y="5513915"/>
            <a:chExt cx="4679385" cy="1002171"/>
          </a:xfrm>
        </p:grpSpPr>
        <p:sp>
          <p:nvSpPr>
            <p:cNvPr id="39" name="Rectangle: Rounded Corners 3">
              <a:extLst>
                <a:ext uri="{FF2B5EF4-FFF2-40B4-BE49-F238E27FC236}">
                  <a16:creationId xmlns:a16="http://schemas.microsoft.com/office/drawing/2014/main" id="{658387E3-3068-524E-8720-35ECE03C4BAA}"/>
                </a:ext>
              </a:extLst>
            </p:cNvPr>
            <p:cNvSpPr/>
            <p:nvPr/>
          </p:nvSpPr>
          <p:spPr>
            <a:xfrm>
              <a:off x="2144749" y="5513915"/>
              <a:ext cx="4679385" cy="100217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F9F1F24-0E6E-7242-9789-B1BC35F5FB18}"/>
                </a:ext>
              </a:extLst>
            </p:cNvPr>
            <p:cNvSpPr/>
            <p:nvPr/>
          </p:nvSpPr>
          <p:spPr>
            <a:xfrm>
              <a:off x="3190496" y="5669045"/>
              <a:ext cx="326724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902030302020204" pitchFamily="66" charset="0"/>
                  <a:ea typeface="+mn-ea"/>
                  <a:cs typeface="+mn-cs"/>
                </a:rPr>
                <a:t>Not too long!</a:t>
              </a: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3F870F84-A072-CA4F-AA1C-96BDB15EECF4}"/>
                </a:ext>
              </a:extLst>
            </p:cNvPr>
            <p:cNvSpPr/>
            <p:nvPr/>
          </p:nvSpPr>
          <p:spPr>
            <a:xfrm>
              <a:off x="2325511" y="5655733"/>
              <a:ext cx="767645" cy="677334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1" name="Graphic 40" descr="Irritant outline">
              <a:extLst>
                <a:ext uri="{FF2B5EF4-FFF2-40B4-BE49-F238E27FC236}">
                  <a16:creationId xmlns:a16="http://schemas.microsoft.com/office/drawing/2014/main" id="{2E10BEB0-48E7-7E41-9F5F-A9D738F0E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2263140" y="555610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9106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BD8FC-4DAD-FE47-AF8F-B06BDEF2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548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Repetition is key</a:t>
            </a:r>
          </a:p>
        </p:txBody>
      </p:sp>
      <p:pic>
        <p:nvPicPr>
          <p:cNvPr id="4" name="Online Media 3" descr="Spaced repetition in learning theory">
            <a:hlinkClick r:id="" action="ppaction://media"/>
            <a:extLst>
              <a:ext uri="{FF2B5EF4-FFF2-40B4-BE49-F238E27FC236}">
                <a16:creationId xmlns:a16="http://schemas.microsoft.com/office/drawing/2014/main" id="{C8E4C696-0558-8F40-B74E-95975485130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191" y="1676275"/>
            <a:ext cx="8595579" cy="4856831"/>
          </a:xfrm>
          <a:prstGeom prst="rect">
            <a:avLst/>
          </a:prstGeom>
          <a:ln w="38100">
            <a:solidFill>
              <a:srgbClr val="002060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5E18F7-B1EE-BE4B-9BAA-9BB347012392}"/>
              </a:ext>
            </a:extLst>
          </p:cNvPr>
          <p:cNvSpPr/>
          <p:nvPr/>
        </p:nvSpPr>
        <p:spPr>
          <a:xfrm>
            <a:off x="2866077" y="1043001"/>
            <a:ext cx="3389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repeat, repeat, repeat</a:t>
            </a:r>
          </a:p>
        </p:txBody>
      </p:sp>
      <p:pic>
        <p:nvPicPr>
          <p:cNvPr id="6" name="Picture 5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0F026C0F-F5B2-1F46-8F58-5B44536405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726" y="231423"/>
            <a:ext cx="1229078" cy="1100667"/>
          </a:xfrm>
          <a:prstGeom prst="rect">
            <a:avLst/>
          </a:prstGeom>
        </p:spPr>
      </p:pic>
      <p:pic>
        <p:nvPicPr>
          <p:cNvPr id="8" name="Graphic 7" descr="Key with solid fill">
            <a:extLst>
              <a:ext uri="{FF2B5EF4-FFF2-40B4-BE49-F238E27FC236}">
                <a16:creationId xmlns:a16="http://schemas.microsoft.com/office/drawing/2014/main" id="{97BECA9E-A3E2-4C4C-9514-1C66AC8DBB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41066" y="212231"/>
            <a:ext cx="1056499" cy="105649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9D3E41-A0AC-4FF6-BBC1-05E0CD4DAE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91" y="68906"/>
            <a:ext cx="1526628" cy="152662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70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359D1-271F-574C-BF2F-027231EB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526059" y="2766220"/>
            <a:ext cx="6858002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Testing for learning</a:t>
            </a:r>
          </a:p>
        </p:txBody>
      </p:sp>
      <p:pic>
        <p:nvPicPr>
          <p:cNvPr id="5" name="Content Placeholder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50A55EF-2CB3-D347-978C-020A1A2E1D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212" y="102180"/>
            <a:ext cx="4707924" cy="6661714"/>
          </a:xfr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B4AF0DE1-D1E4-BA4D-BC81-6604FB6A6FAF}"/>
              </a:ext>
            </a:extLst>
          </p:cNvPr>
          <p:cNvSpPr/>
          <p:nvPr/>
        </p:nvSpPr>
        <p:spPr>
          <a:xfrm>
            <a:off x="148280" y="2545492"/>
            <a:ext cx="8686800" cy="159402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testing yourself is the most important aspect of your revision</a:t>
            </a:r>
          </a:p>
        </p:txBody>
      </p:sp>
      <p:pic>
        <p:nvPicPr>
          <p:cNvPr id="6" name="Picture 5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045E062C-8743-472F-BB34-206DAF9009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9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3">
            <a:extLst>
              <a:ext uri="{FF2B5EF4-FFF2-40B4-BE49-F238E27FC236}">
                <a16:creationId xmlns:a16="http://schemas.microsoft.com/office/drawing/2014/main" id="{81A817A3-1348-B940-B2F7-2E1924259EBB}"/>
              </a:ext>
            </a:extLst>
          </p:cNvPr>
          <p:cNvSpPr/>
          <p:nvPr/>
        </p:nvSpPr>
        <p:spPr>
          <a:xfrm>
            <a:off x="1751162" y="3959709"/>
            <a:ext cx="5654654" cy="10021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: Rounded Corners 3">
            <a:extLst>
              <a:ext uri="{FF2B5EF4-FFF2-40B4-BE49-F238E27FC236}">
                <a16:creationId xmlns:a16="http://schemas.microsoft.com/office/drawing/2014/main" id="{CD52E1F6-4C49-B84C-9A9B-EFBD9BCCBB47}"/>
              </a:ext>
            </a:extLst>
          </p:cNvPr>
          <p:cNvSpPr/>
          <p:nvPr/>
        </p:nvSpPr>
        <p:spPr>
          <a:xfrm>
            <a:off x="1775876" y="2822888"/>
            <a:ext cx="5654654" cy="10021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Rectangle: Rounded Corners 3">
            <a:extLst>
              <a:ext uri="{FF2B5EF4-FFF2-40B4-BE49-F238E27FC236}">
                <a16:creationId xmlns:a16="http://schemas.microsoft.com/office/drawing/2014/main" id="{4E41E143-94DE-0944-A2F8-31759CFD75D4}"/>
              </a:ext>
            </a:extLst>
          </p:cNvPr>
          <p:cNvSpPr/>
          <p:nvPr/>
        </p:nvSpPr>
        <p:spPr>
          <a:xfrm>
            <a:off x="1771757" y="1706661"/>
            <a:ext cx="5654654" cy="100217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944FFA-052D-3848-8E2C-EA36DB1D1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Keep your body healthy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95EF06-9F17-0741-B363-EC0E0C051894}"/>
              </a:ext>
            </a:extLst>
          </p:cNvPr>
          <p:cNvSpPr/>
          <p:nvPr/>
        </p:nvSpPr>
        <p:spPr>
          <a:xfrm>
            <a:off x="3049092" y="3009556"/>
            <a:ext cx="4070345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exercise properly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471DEE-C194-8841-90C0-BCFBD5F6DBC2}"/>
              </a:ext>
            </a:extLst>
          </p:cNvPr>
          <p:cNvSpPr/>
          <p:nvPr/>
        </p:nvSpPr>
        <p:spPr>
          <a:xfrm>
            <a:off x="3106471" y="4089999"/>
            <a:ext cx="2970685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eat healthily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124931-01C9-EC4B-AB00-A0269EFDAA5C}"/>
              </a:ext>
            </a:extLst>
          </p:cNvPr>
          <p:cNvSpPr/>
          <p:nvPr/>
        </p:nvSpPr>
        <p:spPr>
          <a:xfrm>
            <a:off x="3074295" y="1865954"/>
            <a:ext cx="1317990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sleep</a:t>
            </a:r>
          </a:p>
        </p:txBody>
      </p:sp>
      <p:pic>
        <p:nvPicPr>
          <p:cNvPr id="8" name="Graphic 7" descr="Sleep with solid fill">
            <a:extLst>
              <a:ext uri="{FF2B5EF4-FFF2-40B4-BE49-F238E27FC236}">
                <a16:creationId xmlns:a16="http://schemas.microsoft.com/office/drawing/2014/main" id="{CA1D9464-158D-474D-B4C3-79FF2CD0C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1796" y="1699055"/>
            <a:ext cx="914400" cy="914400"/>
          </a:xfrm>
          <a:prstGeom prst="rect">
            <a:avLst/>
          </a:prstGeom>
        </p:spPr>
      </p:pic>
      <p:pic>
        <p:nvPicPr>
          <p:cNvPr id="10" name="Graphic 9" descr="Run with solid fill">
            <a:extLst>
              <a:ext uri="{FF2B5EF4-FFF2-40B4-BE49-F238E27FC236}">
                <a16:creationId xmlns:a16="http://schemas.microsoft.com/office/drawing/2014/main" id="{FC6874DE-A68B-8443-93C4-0DC160CDE3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27654" y="2872946"/>
            <a:ext cx="914400" cy="914400"/>
          </a:xfrm>
          <a:prstGeom prst="rect">
            <a:avLst/>
          </a:prstGeom>
        </p:spPr>
      </p:pic>
      <p:pic>
        <p:nvPicPr>
          <p:cNvPr id="12" name="Graphic 11" descr="Fork and knife with solid fill">
            <a:extLst>
              <a:ext uri="{FF2B5EF4-FFF2-40B4-BE49-F238E27FC236}">
                <a16:creationId xmlns:a16="http://schemas.microsoft.com/office/drawing/2014/main" id="{DF4333CB-24FE-AA4F-81AE-064AFDF188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15298" y="3997412"/>
            <a:ext cx="914400" cy="9144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412A4A5-A9E0-434D-A6AF-888A1B823074}"/>
              </a:ext>
            </a:extLst>
          </p:cNvPr>
          <p:cNvSpPr/>
          <p:nvPr/>
        </p:nvSpPr>
        <p:spPr>
          <a:xfrm>
            <a:off x="952562" y="5534454"/>
            <a:ext cx="72971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7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A healthy body </a:t>
            </a: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= </a:t>
            </a:r>
            <a:r>
              <a:rPr kumimoji="0" lang="en-GB" sz="37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a healthy mind</a:t>
            </a:r>
          </a:p>
        </p:txBody>
      </p:sp>
      <p:pic>
        <p:nvPicPr>
          <p:cNvPr id="13" name="Picture 12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F632961D-4419-4C7E-A7D3-9A887860E4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2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3A7666-75DA-43CC-A0A0-16D0FFC316B2}"/>
              </a:ext>
            </a:extLst>
          </p:cNvPr>
          <p:cNvSpPr/>
          <p:nvPr/>
        </p:nvSpPr>
        <p:spPr>
          <a:xfrm>
            <a:off x="318781" y="920692"/>
            <a:ext cx="4056825" cy="424765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A4EF3-AA3E-4CB7-BA7A-DFDD540F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723"/>
            <a:ext cx="7886700" cy="98990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Revision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3BA0B-0340-49A2-B558-3066BA8B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839" y="928489"/>
            <a:ext cx="1384708" cy="4394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Active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39992E-04CC-4016-B66E-3055CB9D603B}"/>
              </a:ext>
            </a:extLst>
          </p:cNvPr>
          <p:cNvSpPr/>
          <p:nvPr/>
        </p:nvSpPr>
        <p:spPr>
          <a:xfrm>
            <a:off x="414507" y="5844921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reading notes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596633-829E-4F49-ADB1-E11D2CBEC078}"/>
              </a:ext>
            </a:extLst>
          </p:cNvPr>
          <p:cNvSpPr/>
          <p:nvPr/>
        </p:nvSpPr>
        <p:spPr>
          <a:xfrm>
            <a:off x="4731391" y="920692"/>
            <a:ext cx="4056825" cy="42476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3AC470-E020-4270-8B59-5316FFB9FD12}"/>
              </a:ext>
            </a:extLst>
          </p:cNvPr>
          <p:cNvSpPr txBox="1">
            <a:spLocks/>
          </p:cNvSpPr>
          <p:nvPr/>
        </p:nvSpPr>
        <p:spPr>
          <a:xfrm>
            <a:off x="6027714" y="980813"/>
            <a:ext cx="1384708" cy="439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Passive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F97A1-51FC-477D-995D-7605E01F4018}"/>
              </a:ext>
            </a:extLst>
          </p:cNvPr>
          <p:cNvSpPr txBox="1"/>
          <p:nvPr/>
        </p:nvSpPr>
        <p:spPr>
          <a:xfrm>
            <a:off x="4823670" y="1225870"/>
            <a:ext cx="387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(doesn’t fully engage the brain)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67FCE7-9A37-408D-92A2-3556EB994313}"/>
              </a:ext>
            </a:extLst>
          </p:cNvPr>
          <p:cNvSpPr txBox="1"/>
          <p:nvPr/>
        </p:nvSpPr>
        <p:spPr>
          <a:xfrm>
            <a:off x="452195" y="1200514"/>
            <a:ext cx="387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(Makes the brain work)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F89CD6-FE56-4F95-BE4E-D65C2D573309}"/>
              </a:ext>
            </a:extLst>
          </p:cNvPr>
          <p:cNvSpPr/>
          <p:nvPr/>
        </p:nvSpPr>
        <p:spPr>
          <a:xfrm>
            <a:off x="2347193" y="5842715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copying notes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4B58D6-B4F5-42B9-A0AF-CDCB983257E5}"/>
              </a:ext>
            </a:extLst>
          </p:cNvPr>
          <p:cNvSpPr/>
          <p:nvPr/>
        </p:nvSpPr>
        <p:spPr>
          <a:xfrm>
            <a:off x="4327908" y="5842715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flashcards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57FA53-7840-47C8-89FC-DDA81E7F8C05}"/>
              </a:ext>
            </a:extLst>
          </p:cNvPr>
          <p:cNvSpPr/>
          <p:nvPr/>
        </p:nvSpPr>
        <p:spPr>
          <a:xfrm>
            <a:off x="4346343" y="632041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mind maps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F805E7-10B7-40B6-A1DA-4E6C1849DBCC}"/>
              </a:ext>
            </a:extLst>
          </p:cNvPr>
          <p:cNvSpPr/>
          <p:nvPr/>
        </p:nvSpPr>
        <p:spPr>
          <a:xfrm>
            <a:off x="180468" y="6295828"/>
            <a:ext cx="2143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educational videos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BF3482-3B3B-4F43-A84C-606A45D9B642}"/>
              </a:ext>
            </a:extLst>
          </p:cNvPr>
          <p:cNvSpPr/>
          <p:nvPr/>
        </p:nvSpPr>
        <p:spPr>
          <a:xfrm>
            <a:off x="2488081" y="6295828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discussion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70D127-36DE-4859-A303-454264448E0A}"/>
              </a:ext>
            </a:extLst>
          </p:cNvPr>
          <p:cNvSpPr/>
          <p:nvPr/>
        </p:nvSpPr>
        <p:spPr>
          <a:xfrm>
            <a:off x="6279740" y="5842715"/>
            <a:ext cx="226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teach someone else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03C549-5800-482F-9502-2AB6F5D4A886}"/>
              </a:ext>
            </a:extLst>
          </p:cNvPr>
          <p:cNvSpPr/>
          <p:nvPr/>
        </p:nvSpPr>
        <p:spPr>
          <a:xfrm>
            <a:off x="6096453" y="6299913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draw diagrams / tables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8B7FA1-4893-42E0-ACF3-D91FC7FDCBC9}"/>
              </a:ext>
            </a:extLst>
          </p:cNvPr>
          <p:cNvSpPr/>
          <p:nvPr/>
        </p:nvSpPr>
        <p:spPr>
          <a:xfrm>
            <a:off x="6847943" y="5362294"/>
            <a:ext cx="2087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test your friends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213EC8-BD54-4C9A-8E06-29D984B97823}"/>
              </a:ext>
            </a:extLst>
          </p:cNvPr>
          <p:cNvSpPr/>
          <p:nvPr/>
        </p:nvSpPr>
        <p:spPr>
          <a:xfrm>
            <a:off x="208626" y="5362754"/>
            <a:ext cx="2965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answer practice questions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3E8800-EF00-4F38-B3AD-69094991EAAB}"/>
              </a:ext>
            </a:extLst>
          </p:cNvPr>
          <p:cNvSpPr/>
          <p:nvPr/>
        </p:nvSpPr>
        <p:spPr>
          <a:xfrm>
            <a:off x="3416850" y="5351792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past papers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0B4DAE-D739-492F-B8D7-40F393668545}"/>
              </a:ext>
            </a:extLst>
          </p:cNvPr>
          <p:cNvSpPr/>
          <p:nvPr/>
        </p:nvSpPr>
        <p:spPr>
          <a:xfrm>
            <a:off x="5090681" y="5360712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repetition</a:t>
            </a:r>
            <a:r>
              <a:rPr lang="en-GB" b="1" dirty="0">
                <a:solidFill>
                  <a:srgbClr val="002060"/>
                </a:solidFill>
                <a:latin typeface="europa"/>
              </a:rPr>
              <a:t> 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21" name="Picture 20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289BB611-CEFB-4E9B-AA33-A62F3E31E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45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44FFA-052D-3848-8E2C-EA36DB1D1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Further reading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8CEF2C9E-7413-BB4C-900F-E298AB0E0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90" y="1775019"/>
            <a:ext cx="3810000" cy="3810000"/>
          </a:xfr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A8B626-5CDD-4655-A1D9-FD2A7AACC251}"/>
              </a:ext>
            </a:extLst>
          </p:cNvPr>
          <p:cNvSpPr txBox="1">
            <a:spLocks/>
          </p:cNvSpPr>
          <p:nvPr/>
        </p:nvSpPr>
        <p:spPr>
          <a:xfrm>
            <a:off x="88084" y="5735200"/>
            <a:ext cx="8967831" cy="313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/>
              <a:t>https://www.lovelearningtutors.com/main-blog/how-to-revise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3400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3A7666-75DA-43CC-A0A0-16D0FFC316B2}"/>
              </a:ext>
            </a:extLst>
          </p:cNvPr>
          <p:cNvSpPr/>
          <p:nvPr/>
        </p:nvSpPr>
        <p:spPr>
          <a:xfrm>
            <a:off x="318781" y="920691"/>
            <a:ext cx="4056825" cy="53039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A4EF3-AA3E-4CB7-BA7A-DFDD540F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723"/>
            <a:ext cx="7886700" cy="98990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Revision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3BA0B-0340-49A2-B558-3066BA8B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839" y="928489"/>
            <a:ext cx="1384708" cy="4394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>
                <a:latin typeface="Comic Sans MS" panose="030F0702030302020204" pitchFamily="66" charset="0"/>
              </a:rPr>
              <a:t>Active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4596633-829E-4F49-ADB1-E11D2CBEC078}"/>
              </a:ext>
            </a:extLst>
          </p:cNvPr>
          <p:cNvSpPr/>
          <p:nvPr/>
        </p:nvSpPr>
        <p:spPr>
          <a:xfrm>
            <a:off x="4731391" y="920691"/>
            <a:ext cx="4056825" cy="53039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53AC470-E020-4270-8B59-5316FFB9FD12}"/>
              </a:ext>
            </a:extLst>
          </p:cNvPr>
          <p:cNvSpPr txBox="1">
            <a:spLocks/>
          </p:cNvSpPr>
          <p:nvPr/>
        </p:nvSpPr>
        <p:spPr>
          <a:xfrm>
            <a:off x="6027714" y="980813"/>
            <a:ext cx="1384708" cy="4394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>
                <a:latin typeface="Comic Sans MS" panose="030F0702030302020204" pitchFamily="66" charset="0"/>
              </a:rPr>
              <a:t>Passive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F97A1-51FC-477D-995D-7605E01F4018}"/>
              </a:ext>
            </a:extLst>
          </p:cNvPr>
          <p:cNvSpPr txBox="1"/>
          <p:nvPr/>
        </p:nvSpPr>
        <p:spPr>
          <a:xfrm>
            <a:off x="4823670" y="1225870"/>
            <a:ext cx="387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(doesn’t fully engage the brain)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67FCE7-9A37-408D-92A2-3556EB994313}"/>
              </a:ext>
            </a:extLst>
          </p:cNvPr>
          <p:cNvSpPr txBox="1"/>
          <p:nvPr/>
        </p:nvSpPr>
        <p:spPr>
          <a:xfrm>
            <a:off x="452195" y="1200514"/>
            <a:ext cx="387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(Makes the brain work)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F89CD6-FE56-4F95-BE4E-D65C2D573309}"/>
              </a:ext>
            </a:extLst>
          </p:cNvPr>
          <p:cNvSpPr/>
          <p:nvPr/>
        </p:nvSpPr>
        <p:spPr>
          <a:xfrm>
            <a:off x="4814459" y="3250978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copying notes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213EC8-BD54-4C9A-8E06-29D984B97823}"/>
              </a:ext>
            </a:extLst>
          </p:cNvPr>
          <p:cNvSpPr/>
          <p:nvPr/>
        </p:nvSpPr>
        <p:spPr>
          <a:xfrm>
            <a:off x="373669" y="1855261"/>
            <a:ext cx="2965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answer practice questions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39992E-04CC-4016-B66E-3055CB9D603B}"/>
              </a:ext>
            </a:extLst>
          </p:cNvPr>
          <p:cNvSpPr/>
          <p:nvPr/>
        </p:nvSpPr>
        <p:spPr>
          <a:xfrm>
            <a:off x="4804039" y="3712315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reading notes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4B58D6-B4F5-42B9-A0AF-CDCB983257E5}"/>
              </a:ext>
            </a:extLst>
          </p:cNvPr>
          <p:cNvSpPr/>
          <p:nvPr/>
        </p:nvSpPr>
        <p:spPr>
          <a:xfrm>
            <a:off x="355784" y="3380378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flashcards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57FA53-7840-47C8-89FC-DDA81E7F8C05}"/>
              </a:ext>
            </a:extLst>
          </p:cNvPr>
          <p:cNvSpPr/>
          <p:nvPr/>
        </p:nvSpPr>
        <p:spPr>
          <a:xfrm>
            <a:off x="392654" y="3781483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mind maps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F805E7-10B7-40B6-A1DA-4E6C1849DBCC}"/>
              </a:ext>
            </a:extLst>
          </p:cNvPr>
          <p:cNvSpPr/>
          <p:nvPr/>
        </p:nvSpPr>
        <p:spPr>
          <a:xfrm>
            <a:off x="373669" y="2999211"/>
            <a:ext cx="2143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educational videos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BF3482-3B3B-4F43-A84C-606A45D9B642}"/>
              </a:ext>
            </a:extLst>
          </p:cNvPr>
          <p:cNvSpPr/>
          <p:nvPr/>
        </p:nvSpPr>
        <p:spPr>
          <a:xfrm>
            <a:off x="373669" y="2227073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discussion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70D127-36DE-4859-A303-454264448E0A}"/>
              </a:ext>
            </a:extLst>
          </p:cNvPr>
          <p:cNvSpPr/>
          <p:nvPr/>
        </p:nvSpPr>
        <p:spPr>
          <a:xfrm>
            <a:off x="355784" y="4962581"/>
            <a:ext cx="226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teach someone else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103C549-5800-482F-9502-2AB6F5D4A886}"/>
              </a:ext>
            </a:extLst>
          </p:cNvPr>
          <p:cNvSpPr/>
          <p:nvPr/>
        </p:nvSpPr>
        <p:spPr>
          <a:xfrm>
            <a:off x="373669" y="2625698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draw diagrams / tables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8B7FA1-4893-42E0-ACF3-D91FC7FDCBC9}"/>
              </a:ext>
            </a:extLst>
          </p:cNvPr>
          <p:cNvSpPr/>
          <p:nvPr/>
        </p:nvSpPr>
        <p:spPr>
          <a:xfrm>
            <a:off x="355784" y="5347929"/>
            <a:ext cx="2087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test your friends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3E8800-EF00-4F38-B3AD-69094991EAAB}"/>
              </a:ext>
            </a:extLst>
          </p:cNvPr>
          <p:cNvSpPr/>
          <p:nvPr/>
        </p:nvSpPr>
        <p:spPr>
          <a:xfrm>
            <a:off x="390447" y="4164351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past papers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0B4DAE-D739-492F-B8D7-40F393668545}"/>
              </a:ext>
            </a:extLst>
          </p:cNvPr>
          <p:cNvSpPr/>
          <p:nvPr/>
        </p:nvSpPr>
        <p:spPr>
          <a:xfrm>
            <a:off x="379830" y="4577291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Comic Sans MS" panose="030F0702030302020204" pitchFamily="66" charset="0"/>
              </a:rPr>
              <a:t>repetition</a:t>
            </a:r>
            <a:r>
              <a:rPr lang="en-GB" b="1" dirty="0">
                <a:solidFill>
                  <a:srgbClr val="002060"/>
                </a:solidFill>
                <a:latin typeface="europa"/>
              </a:rPr>
              <a:t> 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21" name="Picture 20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07BD4A10-7A62-45AA-94AD-A0D157D26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61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53A7666-75DA-43CC-A0A0-16D0FFC316B2}"/>
              </a:ext>
            </a:extLst>
          </p:cNvPr>
          <p:cNvSpPr/>
          <p:nvPr/>
        </p:nvSpPr>
        <p:spPr>
          <a:xfrm>
            <a:off x="318781" y="920691"/>
            <a:ext cx="8196569" cy="5303939"/>
          </a:xfrm>
          <a:prstGeom prst="roundRect">
            <a:avLst>
              <a:gd name="adj" fmla="val 9233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A4EF3-AA3E-4CB7-BA7A-DFDD540F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723"/>
            <a:ext cx="7886700" cy="989902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Comic Sans MS" panose="030F0702030302020204" pitchFamily="66" charset="0"/>
              </a:rPr>
              <a:t>Active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C00000"/>
                </a:solidFill>
                <a:latin typeface="Comic Sans MS" panose="030F0702030302020204" pitchFamily="66" charset="0"/>
              </a:rPr>
              <a:t>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3BA0B-0340-49A2-B558-3066BA8BC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983" y="987212"/>
            <a:ext cx="2533476" cy="43940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4100" b="1" dirty="0">
                <a:solidFill>
                  <a:srgbClr val="C00000"/>
                </a:solidFill>
                <a:latin typeface="Comic Sans MS" panose="030F0702030302020204" pitchFamily="66" charset="0"/>
              </a:rPr>
              <a:t>Active</a:t>
            </a:r>
            <a:endParaRPr lang="en-GB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CB74A7-3736-4DAF-89DC-0E969A564DE3}"/>
              </a:ext>
            </a:extLst>
          </p:cNvPr>
          <p:cNvSpPr/>
          <p:nvPr/>
        </p:nvSpPr>
        <p:spPr>
          <a:xfrm>
            <a:off x="481751" y="1933663"/>
            <a:ext cx="80121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activates the </a:t>
            </a:r>
            <a:r>
              <a:rPr lang="en-GB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memory centres </a:t>
            </a:r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of your brain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95696C-2E0B-475B-B46A-542A13570B59}"/>
              </a:ext>
            </a:extLst>
          </p:cNvPr>
          <p:cNvSpPr/>
          <p:nvPr/>
        </p:nvSpPr>
        <p:spPr>
          <a:xfrm>
            <a:off x="481750" y="2761977"/>
            <a:ext cx="8033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makes you re-assess the information </a:t>
            </a:r>
            <a:r>
              <a:rPr lang="en-GB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you think you know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A90F604-CED3-4E40-B135-A85CE8EC0D25}"/>
              </a:ext>
            </a:extLst>
          </p:cNvPr>
          <p:cNvSpPr/>
          <p:nvPr/>
        </p:nvSpPr>
        <p:spPr>
          <a:xfrm>
            <a:off x="481750" y="4021178"/>
            <a:ext cx="80335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far more interesting </a:t>
            </a:r>
            <a:r>
              <a:rPr lang="en-GB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than passive revision exercises</a:t>
            </a:r>
          </a:p>
        </p:txBody>
      </p:sp>
      <p:pic>
        <p:nvPicPr>
          <p:cNvPr id="8" name="Picture 7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2F604EF2-1895-4858-8EE3-2F831511E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60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2647-080D-6C48-A549-DFC1F5B8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84" y="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How much revision time?</a:t>
            </a:r>
          </a:p>
        </p:txBody>
      </p:sp>
      <p:pic>
        <p:nvPicPr>
          <p:cNvPr id="4" name="Online Media 3" descr="How much revision should I do a day?">
            <a:hlinkClick r:id="" action="ppaction://media"/>
            <a:extLst>
              <a:ext uri="{FF2B5EF4-FFF2-40B4-BE49-F238E27FC236}">
                <a16:creationId xmlns:a16="http://schemas.microsoft.com/office/drawing/2014/main" id="{F6DB74FC-96C9-8941-959A-6744F8ED90E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6025" y="1560110"/>
            <a:ext cx="8696477" cy="4913842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5" name="Picture 4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692AAEC9-6CE6-F94A-9E52-0CC6A0257F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033522F-536A-4193-B1ED-1FC8ED579A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" y="94601"/>
            <a:ext cx="1219200" cy="121920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8350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B2647-080D-6C48-A549-DFC1F5B8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84" y="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anose="030F0902030302020204" pitchFamily="66" charset="0"/>
              </a:rPr>
              <a:t>How much revision time?</a:t>
            </a:r>
          </a:p>
        </p:txBody>
      </p:sp>
      <p:pic>
        <p:nvPicPr>
          <p:cNvPr id="5" name="Picture 4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692AAEC9-6CE6-F94A-9E52-0CC6A0257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26" y="197557"/>
            <a:ext cx="850900" cy="762000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738859D-1123-2E44-A04C-A02974141C5A}"/>
              </a:ext>
            </a:extLst>
          </p:cNvPr>
          <p:cNvSpPr/>
          <p:nvPr/>
        </p:nvSpPr>
        <p:spPr>
          <a:xfrm>
            <a:off x="1952978" y="1196622"/>
            <a:ext cx="2348089" cy="40188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School day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70A30F0-392D-2542-84B6-427E026FD6E6}"/>
              </a:ext>
            </a:extLst>
          </p:cNvPr>
          <p:cNvSpPr/>
          <p:nvPr/>
        </p:nvSpPr>
        <p:spPr>
          <a:xfrm>
            <a:off x="1958622" y="5339644"/>
            <a:ext cx="2348089" cy="1190978"/>
          </a:xfrm>
          <a:prstGeom prst="roundRect">
            <a:avLst>
              <a:gd name="adj" fmla="val 28041"/>
            </a:avLst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1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-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2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 hours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463D2EB-07BB-1C4E-BE63-D88D65B852CA}"/>
              </a:ext>
            </a:extLst>
          </p:cNvPr>
          <p:cNvSpPr/>
          <p:nvPr/>
        </p:nvSpPr>
        <p:spPr>
          <a:xfrm>
            <a:off x="4718755" y="1207911"/>
            <a:ext cx="2348089" cy="5328356"/>
          </a:xfrm>
          <a:prstGeom prst="roundRect">
            <a:avLst>
              <a:gd name="adj" fmla="val 13618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Holidays &amp; weekends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9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6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 hours</a:t>
            </a:r>
          </a:p>
        </p:txBody>
      </p:sp>
    </p:spTree>
    <p:extLst>
      <p:ext uri="{BB962C8B-B14F-4D97-AF65-F5344CB8AC3E}">
        <p14:creationId xmlns:p14="http://schemas.microsoft.com/office/powerpoint/2010/main" val="309699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917716D-F200-234C-BDBA-4429B4354815}"/>
              </a:ext>
            </a:extLst>
          </p:cNvPr>
          <p:cNvSpPr/>
          <p:nvPr/>
        </p:nvSpPr>
        <p:spPr>
          <a:xfrm>
            <a:off x="920045" y="4419600"/>
            <a:ext cx="7202311" cy="8466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ABE2807-1AC2-794B-BD97-A6BAF0CC12DB}"/>
              </a:ext>
            </a:extLst>
          </p:cNvPr>
          <p:cNvSpPr/>
          <p:nvPr/>
        </p:nvSpPr>
        <p:spPr>
          <a:xfrm>
            <a:off x="925689" y="2415822"/>
            <a:ext cx="7202311" cy="8466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B6B3B-23E3-4649-9126-1C7E64ED0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/>
                <a:cs typeface="Calibri Light"/>
              </a:rPr>
              <a:t>Which is best?</a:t>
            </a:r>
            <a:endParaRPr lang="en-US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97AF-0F07-4634-B150-19F07B931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10169"/>
            <a:ext cx="7886700" cy="35667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omic Sans MS"/>
              </a:rPr>
              <a:t>Revise </a:t>
            </a:r>
            <a:r>
              <a:rPr lang="en-US" b="1" dirty="0">
                <a:solidFill>
                  <a:srgbClr val="C00000"/>
                </a:solidFill>
                <a:latin typeface="Comic Sans MS"/>
              </a:rPr>
              <a:t>multiple</a:t>
            </a:r>
            <a:r>
              <a:rPr lang="en-US" b="1" dirty="0">
                <a:latin typeface="Comic Sans MS"/>
              </a:rPr>
              <a:t> </a:t>
            </a:r>
            <a:r>
              <a:rPr lang="en-US" dirty="0">
                <a:latin typeface="Comic Sans MS"/>
              </a:rPr>
              <a:t>subjects across the day</a:t>
            </a:r>
            <a:endParaRPr lang="en-US" dirty="0">
              <a:latin typeface="Comic Sans MS"/>
              <a:cs typeface="Calibri"/>
            </a:endParaRPr>
          </a:p>
          <a:p>
            <a:pPr marL="0" indent="0" algn="ctr">
              <a:buNone/>
            </a:pPr>
            <a:endParaRPr lang="en-US" dirty="0">
              <a:latin typeface="Comic Sans MS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latin typeface="Comic Sans MS"/>
                <a:cs typeface="Calibri"/>
              </a:rPr>
              <a:t>or</a:t>
            </a:r>
          </a:p>
          <a:p>
            <a:pPr marL="0" indent="0" algn="ctr">
              <a:buNone/>
            </a:pPr>
            <a:endParaRPr lang="en-US" dirty="0">
              <a:latin typeface="Comic Sans MS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latin typeface="Comic Sans MS"/>
                <a:cs typeface="Calibri"/>
              </a:rPr>
              <a:t>Revise </a:t>
            </a:r>
            <a:r>
              <a:rPr lang="en-US" b="1" dirty="0">
                <a:solidFill>
                  <a:srgbClr val="C00000"/>
                </a:solidFill>
                <a:latin typeface="Comic Sans MS"/>
                <a:cs typeface="Calibri"/>
              </a:rPr>
              <a:t>one</a:t>
            </a:r>
            <a:r>
              <a:rPr lang="en-US" b="1" dirty="0">
                <a:latin typeface="Comic Sans MS"/>
                <a:cs typeface="Calibri"/>
              </a:rPr>
              <a:t> </a:t>
            </a:r>
            <a:r>
              <a:rPr lang="en-US" dirty="0">
                <a:latin typeface="Comic Sans MS"/>
                <a:cs typeface="Calibri"/>
              </a:rPr>
              <a:t>subject across the day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FDF461-B17D-4A2E-B9F4-9202E24C91A0}"/>
              </a:ext>
            </a:extLst>
          </p:cNvPr>
          <p:cNvSpPr/>
          <p:nvPr/>
        </p:nvSpPr>
        <p:spPr>
          <a:xfrm>
            <a:off x="259711" y="455847"/>
            <a:ext cx="914400" cy="914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Calibri"/>
              </a:rPr>
              <a:t>Q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5" name="Picture 4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1ED92080-4B5A-2046-9AA7-319E63343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548" y="366889"/>
            <a:ext cx="1229078" cy="110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3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32DC842-2855-D14B-95E8-3E2FEC01C79D}"/>
              </a:ext>
            </a:extLst>
          </p:cNvPr>
          <p:cNvSpPr/>
          <p:nvPr/>
        </p:nvSpPr>
        <p:spPr>
          <a:xfrm>
            <a:off x="920045" y="4464755"/>
            <a:ext cx="7202311" cy="8466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2DAC4AE-F9E4-5B42-9D3E-173213AAA6C7}"/>
              </a:ext>
            </a:extLst>
          </p:cNvPr>
          <p:cNvSpPr/>
          <p:nvPr/>
        </p:nvSpPr>
        <p:spPr>
          <a:xfrm>
            <a:off x="925689" y="2415822"/>
            <a:ext cx="7202311" cy="8466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B6B3B-23E3-4649-9126-1C7E64ED0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/>
                <a:cs typeface="Calibri Light"/>
              </a:rPr>
              <a:t>Which is best?</a:t>
            </a:r>
            <a:endParaRPr lang="en-US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97AF-0F07-4634-B150-19F07B931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10169"/>
            <a:ext cx="7886700" cy="35667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omic Sans MS"/>
              </a:rPr>
              <a:t>Revise </a:t>
            </a:r>
            <a:r>
              <a:rPr lang="en-US" b="1" dirty="0">
                <a:solidFill>
                  <a:srgbClr val="7030A0"/>
                </a:solidFill>
                <a:latin typeface="Comic Sans MS"/>
              </a:rPr>
              <a:t>multiple</a:t>
            </a:r>
            <a:r>
              <a:rPr lang="en-US" b="1" dirty="0">
                <a:latin typeface="Comic Sans MS"/>
              </a:rPr>
              <a:t> </a:t>
            </a:r>
            <a:r>
              <a:rPr lang="en-US" dirty="0">
                <a:latin typeface="Comic Sans MS"/>
              </a:rPr>
              <a:t>subjects across the day</a:t>
            </a:r>
            <a:endParaRPr lang="en-US" dirty="0">
              <a:latin typeface="Comic Sans MS"/>
              <a:cs typeface="Calibri"/>
            </a:endParaRPr>
          </a:p>
          <a:p>
            <a:pPr marL="0" indent="0" algn="ctr">
              <a:buNone/>
            </a:pPr>
            <a:endParaRPr lang="en-US" dirty="0">
              <a:latin typeface="Comic Sans MS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mic Sans MS"/>
                <a:cs typeface="Calibri"/>
              </a:rPr>
              <a:t>or</a:t>
            </a:r>
          </a:p>
          <a:p>
            <a:pPr marL="0" indent="0" algn="ctr">
              <a:buNone/>
            </a:pPr>
            <a:endParaRPr lang="en-US" dirty="0">
              <a:solidFill>
                <a:schemeClr val="bg2">
                  <a:lumMod val="50000"/>
                </a:schemeClr>
              </a:solidFill>
              <a:latin typeface="Comic Sans MS"/>
              <a:cs typeface="Calibri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mic Sans MS"/>
                <a:cs typeface="Calibri"/>
              </a:rPr>
              <a:t>Revise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omic Sans MS"/>
                <a:cs typeface="Calibri"/>
              </a:rPr>
              <a:t>one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mic Sans MS"/>
                <a:cs typeface="Calibri"/>
              </a:rPr>
              <a:t>subject across the day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FDF461-B17D-4A2E-B9F4-9202E24C91A0}"/>
              </a:ext>
            </a:extLst>
          </p:cNvPr>
          <p:cNvSpPr/>
          <p:nvPr/>
        </p:nvSpPr>
        <p:spPr>
          <a:xfrm>
            <a:off x="259711" y="455847"/>
            <a:ext cx="914400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Calibri"/>
              </a:rPr>
              <a:t>A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pic>
        <p:nvPicPr>
          <p:cNvPr id="6" name="Picture 5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427B2EFD-988F-6E41-A772-4DE7B9687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548" y="366889"/>
            <a:ext cx="1229078" cy="11006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6EF766-1A61-AE44-8994-25B1E0341862}"/>
              </a:ext>
            </a:extLst>
          </p:cNvPr>
          <p:cNvSpPr txBox="1"/>
          <p:nvPr/>
        </p:nvSpPr>
        <p:spPr>
          <a:xfrm>
            <a:off x="519289" y="2269067"/>
            <a:ext cx="12417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✓</a:t>
            </a:r>
          </a:p>
        </p:txBody>
      </p:sp>
    </p:spTree>
    <p:extLst>
      <p:ext uri="{BB962C8B-B14F-4D97-AF65-F5344CB8AC3E}">
        <p14:creationId xmlns:p14="http://schemas.microsoft.com/office/powerpoint/2010/main" val="167155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6B3B-23E3-4649-9126-1C7E64ED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339" y="0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/>
                <a:cs typeface="Calibri Light"/>
              </a:rPr>
              <a:t>If only one subject</a:t>
            </a:r>
            <a:endParaRPr lang="en-US" dirty="0">
              <a:latin typeface="Comic Sans MS"/>
            </a:endParaRPr>
          </a:p>
        </p:txBody>
      </p:sp>
      <p:pic>
        <p:nvPicPr>
          <p:cNvPr id="6" name="Picture 5" descr="A close-up of a light bulb&#10;&#10;Description automatically generated with medium confidence">
            <a:extLst>
              <a:ext uri="{FF2B5EF4-FFF2-40B4-BE49-F238E27FC236}">
                <a16:creationId xmlns:a16="http://schemas.microsoft.com/office/drawing/2014/main" id="{427B2EFD-988F-6E41-A772-4DE7B9687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548" y="366889"/>
            <a:ext cx="1229078" cy="1100667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54C3E90-EBE0-B04E-AF1D-57846E6DA070}"/>
              </a:ext>
            </a:extLst>
          </p:cNvPr>
          <p:cNvSpPr/>
          <p:nvPr/>
        </p:nvSpPr>
        <p:spPr>
          <a:xfrm>
            <a:off x="1207911" y="1670754"/>
            <a:ext cx="1230489" cy="564444"/>
          </a:xfrm>
          <a:prstGeom prst="roundRect">
            <a:avLst/>
          </a:prstGeom>
          <a:solidFill>
            <a:srgbClr val="C000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1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0BA67EE-B477-B547-9A7A-3DD62E3F4E02}"/>
              </a:ext>
            </a:extLst>
          </p:cNvPr>
          <p:cNvSpPr/>
          <p:nvPr/>
        </p:nvSpPr>
        <p:spPr>
          <a:xfrm>
            <a:off x="2218266" y="2308575"/>
            <a:ext cx="1230489" cy="564444"/>
          </a:xfrm>
          <a:prstGeom prst="roundRect">
            <a:avLst/>
          </a:prstGeom>
          <a:solidFill>
            <a:srgbClr val="FFC0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2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F5BEA8D5-1FA8-F749-B1E4-9E11BEED896F}"/>
              </a:ext>
            </a:extLst>
          </p:cNvPr>
          <p:cNvSpPr/>
          <p:nvPr/>
        </p:nvSpPr>
        <p:spPr>
          <a:xfrm>
            <a:off x="3228622" y="2923819"/>
            <a:ext cx="1230489" cy="564444"/>
          </a:xfrm>
          <a:prstGeom prst="round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3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BE243CC-22FE-7942-A321-C0705831C72D}"/>
              </a:ext>
            </a:extLst>
          </p:cNvPr>
          <p:cNvSpPr/>
          <p:nvPr/>
        </p:nvSpPr>
        <p:spPr>
          <a:xfrm>
            <a:off x="4255910" y="3578575"/>
            <a:ext cx="1230489" cy="564444"/>
          </a:xfrm>
          <a:prstGeom prst="roundRect">
            <a:avLst/>
          </a:prstGeom>
          <a:solidFill>
            <a:srgbClr val="92D05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4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FC11C40-0566-0F43-8DF4-885DEAE6AADC}"/>
              </a:ext>
            </a:extLst>
          </p:cNvPr>
          <p:cNvSpPr/>
          <p:nvPr/>
        </p:nvSpPr>
        <p:spPr>
          <a:xfrm>
            <a:off x="5232399" y="4238975"/>
            <a:ext cx="1230489" cy="564444"/>
          </a:xfrm>
          <a:prstGeom prst="roundRect">
            <a:avLst/>
          </a:prstGeom>
          <a:solidFill>
            <a:srgbClr val="00B0F0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5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556A37E-8527-E247-A600-D0713BA16D80}"/>
              </a:ext>
            </a:extLst>
          </p:cNvPr>
          <p:cNvSpPr/>
          <p:nvPr/>
        </p:nvSpPr>
        <p:spPr>
          <a:xfrm>
            <a:off x="6208888" y="4888086"/>
            <a:ext cx="1230489" cy="564444"/>
          </a:xfrm>
          <a:prstGeom prst="roundRect">
            <a:avLst/>
          </a:prstGeom>
          <a:solidFill>
            <a:srgbClr val="4B0082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6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F936646-A393-164A-BD3C-8C41F377DCE4}"/>
              </a:ext>
            </a:extLst>
          </p:cNvPr>
          <p:cNvSpPr/>
          <p:nvPr/>
        </p:nvSpPr>
        <p:spPr>
          <a:xfrm>
            <a:off x="7174088" y="5537197"/>
            <a:ext cx="1230489" cy="564444"/>
          </a:xfrm>
          <a:prstGeom prst="roundRect">
            <a:avLst/>
          </a:prstGeom>
          <a:solidFill>
            <a:srgbClr val="7F00FF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Topic 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9F68AD-292F-994E-8139-0546A7A61CAA}"/>
              </a:ext>
            </a:extLst>
          </p:cNvPr>
          <p:cNvSpPr/>
          <p:nvPr/>
        </p:nvSpPr>
        <p:spPr>
          <a:xfrm>
            <a:off x="242711" y="3738012"/>
            <a:ext cx="47018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break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down into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topics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throughout the day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4CEC98D-E006-6942-9543-675A77B53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8605" y="946821"/>
            <a:ext cx="1945217" cy="4942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omic Sans MS"/>
              </a:rPr>
              <a:t>to study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omic Sans MS"/>
              <a:cs typeface="Calibri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1CEF3E-DF52-634A-81D3-0308BDFA0B6F}"/>
              </a:ext>
            </a:extLst>
          </p:cNvPr>
          <p:cNvCxnSpPr/>
          <p:nvPr/>
        </p:nvCxnSpPr>
        <p:spPr>
          <a:xfrm>
            <a:off x="1117599" y="2370666"/>
            <a:ext cx="5994400" cy="38833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265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472</Words>
  <Application>Microsoft Office PowerPoint</Application>
  <PresentationFormat>On-screen Show (4:3)</PresentationFormat>
  <Paragraphs>153</Paragraphs>
  <Slides>20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.SF NS</vt:lpstr>
      <vt:lpstr>Arial</vt:lpstr>
      <vt:lpstr>Calibri</vt:lpstr>
      <vt:lpstr>Calibri Light</vt:lpstr>
      <vt:lpstr>Comic Sans MS</vt:lpstr>
      <vt:lpstr>europa</vt:lpstr>
      <vt:lpstr>Wingdings</vt:lpstr>
      <vt:lpstr>Office Theme</vt:lpstr>
      <vt:lpstr>1_Office Theme</vt:lpstr>
      <vt:lpstr>How do you revise?</vt:lpstr>
      <vt:lpstr>Revision Techniques</vt:lpstr>
      <vt:lpstr>Revision Techniques</vt:lpstr>
      <vt:lpstr>Active Techniques</vt:lpstr>
      <vt:lpstr>How much revision time?</vt:lpstr>
      <vt:lpstr>How much revision time?</vt:lpstr>
      <vt:lpstr>Which is best?</vt:lpstr>
      <vt:lpstr>Which is best?</vt:lpstr>
      <vt:lpstr>If only one subject</vt:lpstr>
      <vt:lpstr>Chunking</vt:lpstr>
      <vt:lpstr>Organisation</vt:lpstr>
      <vt:lpstr>Plan</vt:lpstr>
      <vt:lpstr>Create your Study Zone</vt:lpstr>
      <vt:lpstr>Avoid Distractions</vt:lpstr>
      <vt:lpstr>The Pomodoro Technique</vt:lpstr>
      <vt:lpstr>During your break</vt:lpstr>
      <vt:lpstr>Repetition is key</vt:lpstr>
      <vt:lpstr>Testing for learning</vt:lpstr>
      <vt:lpstr>Keep your body healthy</vt:lpstr>
      <vt:lpstr>Further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Techniques</dc:title>
  <dc:creator>Andrew Roberts</dc:creator>
  <cp:lastModifiedBy>A Roberts (St Brigid's School)</cp:lastModifiedBy>
  <cp:revision>13</cp:revision>
  <cp:lastPrinted>2021-03-22T08:50:06Z</cp:lastPrinted>
  <dcterms:created xsi:type="dcterms:W3CDTF">2021-03-19T13:43:27Z</dcterms:created>
  <dcterms:modified xsi:type="dcterms:W3CDTF">2022-09-15T08:44:58Z</dcterms:modified>
</cp:coreProperties>
</file>